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2"/>
  </p:handoutMasterIdLst>
  <p:sldIdLst>
    <p:sldId id="256" r:id="rId3"/>
    <p:sldId id="548" r:id="rId5"/>
    <p:sldId id="521" r:id="rId6"/>
    <p:sldId id="550" r:id="rId7"/>
    <p:sldId id="551" r:id="rId8"/>
    <p:sldId id="552" r:id="rId9"/>
    <p:sldId id="553" r:id="rId10"/>
    <p:sldId id="554" r:id="rId11"/>
    <p:sldId id="555" r:id="rId12"/>
    <p:sldId id="556" r:id="rId13"/>
    <p:sldId id="557" r:id="rId14"/>
    <p:sldId id="558" r:id="rId15"/>
    <p:sldId id="559" r:id="rId16"/>
    <p:sldId id="560" r:id="rId17"/>
    <p:sldId id="561" r:id="rId18"/>
    <p:sldId id="562" r:id="rId19"/>
    <p:sldId id="563" r:id="rId20"/>
    <p:sldId id="564" r:id="rId21"/>
    <p:sldId id="565" r:id="rId22"/>
    <p:sldId id="566" r:id="rId23"/>
    <p:sldId id="567" r:id="rId24"/>
    <p:sldId id="568" r:id="rId25"/>
    <p:sldId id="569" r:id="rId26"/>
    <p:sldId id="570" r:id="rId27"/>
    <p:sldId id="571" r:id="rId28"/>
    <p:sldId id="572" r:id="rId29"/>
    <p:sldId id="573" r:id="rId30"/>
    <p:sldId id="574" r:id="rId31"/>
    <p:sldId id="575" r:id="rId32"/>
    <p:sldId id="576" r:id="rId33"/>
    <p:sldId id="577" r:id="rId34"/>
    <p:sldId id="578" r:id="rId35"/>
    <p:sldId id="579" r:id="rId36"/>
    <p:sldId id="580" r:id="rId37"/>
    <p:sldId id="581" r:id="rId38"/>
    <p:sldId id="582" r:id="rId39"/>
    <p:sldId id="583" r:id="rId40"/>
    <p:sldId id="584" r:id="rId41"/>
    <p:sldId id="585" r:id="rId42"/>
    <p:sldId id="586" r:id="rId43"/>
    <p:sldId id="587" r:id="rId44"/>
    <p:sldId id="588" r:id="rId45"/>
    <p:sldId id="589" r:id="rId46"/>
    <p:sldId id="590" r:id="rId47"/>
    <p:sldId id="591" r:id="rId48"/>
    <p:sldId id="592" r:id="rId49"/>
    <p:sldId id="593" r:id="rId50"/>
    <p:sldId id="594" r:id="rId51"/>
  </p:sldIdLst>
  <p:sldSz cx="9144000" cy="5720080" type="screen16x10"/>
  <p:notesSz cx="6858000" cy="9144000"/>
  <p:custDataLst>
    <p:tags r:id="rId56"/>
  </p:custDataLst>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4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1D41D5"/>
    <a:srgbClr val="FF9900"/>
    <a:srgbClr val="5F9127"/>
    <a:srgbClr val="CCFF33"/>
    <a:srgbClr val="CCCC00"/>
    <a:srgbClr val="CCECFF"/>
    <a:srgbClr val="FF6600"/>
    <a:srgbClr val="568424"/>
    <a:srgbClr val="99CC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825" autoAdjust="0"/>
    <p:restoredTop sz="84007" autoAdjust="0"/>
  </p:normalViewPr>
  <p:slideViewPr>
    <p:cSldViewPr showGuides="1">
      <p:cViewPr varScale="1">
        <p:scale>
          <a:sx n="60" d="100"/>
          <a:sy n="60" d="100"/>
        </p:scale>
        <p:origin x="-630" y="-78"/>
      </p:cViewPr>
      <p:guideLst>
        <p:guide orient="horz" pos="174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102"/>
      </p:cViewPr>
      <p:guideLst>
        <p:guide orient="horz" pos="2794"/>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gs" Target="tags/tag98.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26627"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B0604020202020204" pitchFamily="34" charset="0"/>
                <a:ea typeface="宋体" panose="02010600030101010101" pitchFamily="2" charset="-122"/>
              </a:defRPr>
            </a:lvl1pPr>
          </a:lstStyle>
          <a:p>
            <a:pPr>
              <a:defRPr/>
            </a:pPr>
            <a:fld id="{A9EBF045-6A40-41FB-8218-DF5B9FFE601D}" type="datetimeFigureOut">
              <a:rPr lang="zh-CN" altLang="en-US"/>
            </a:fld>
            <a:endParaRPr lang="en-US" altLang="zh-CN"/>
          </a:p>
        </p:txBody>
      </p:sp>
      <p:sp>
        <p:nvSpPr>
          <p:cNvPr id="26628"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0" hangingPunct="0">
              <a:defRPr sz="1200">
                <a:latin typeface="Arial" panose="020B0604020202020204" pitchFamily="34" charset="0"/>
                <a:ea typeface="宋体" panose="02010600030101010101" pitchFamily="2" charset="-122"/>
              </a:defRPr>
            </a:lvl1pPr>
          </a:lstStyle>
          <a:p>
            <a:pPr>
              <a:defRPr/>
            </a:pPr>
            <a:endParaRPr lang="en-US" altLang="zh-CN"/>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a:latin typeface="Arial" panose="020B0604020202020204" pitchFamily="34" charset="0"/>
                <a:ea typeface="宋体" panose="02010600030101010101" pitchFamily="2" charset="-122"/>
              </a:defRPr>
            </a:lvl1pPr>
          </a:lstStyle>
          <a:p>
            <a:pPr>
              <a:defRPr/>
            </a:pPr>
            <a:fld id="{822D72E6-3BBD-486C-8793-26C87F40582A}" type="slidenum">
              <a:rPr lang="zh-CN" altLang="en-US"/>
            </a:fld>
            <a:endParaRPr lang="en-US" altLang="zh-CN"/>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B0604020202020204" pitchFamily="34" charset="0"/>
                <a:ea typeface="宋体" panose="02010600030101010101" pitchFamily="2" charset="-122"/>
              </a:defRPr>
            </a:lvl1pPr>
          </a:lstStyle>
          <a:p>
            <a:pPr>
              <a:defRPr/>
            </a:pPr>
            <a:fld id="{BBAA4A9C-7CA2-4705-8B8D-F3C0E91F64F4}" type="datetimeFigureOut">
              <a:rPr lang="zh-CN" altLang="en-US"/>
            </a:fld>
            <a:endParaRPr lang="en-US" altLang="zh-CN"/>
          </a:p>
        </p:txBody>
      </p:sp>
      <p:sp>
        <p:nvSpPr>
          <p:cNvPr id="97284" name="Rectangle 4"/>
          <p:cNvSpPr>
            <a:spLocks noGrp="1" noRot="1" noChangeAspect="1" noChangeArrowheads="1" noTextEdit="1"/>
          </p:cNvSpPr>
          <p:nvPr>
            <p:ph type="sldImg" idx="2"/>
          </p:nvPr>
        </p:nvSpPr>
        <p:spPr bwMode="auto">
          <a:xfrm>
            <a:off x="688390" y="685800"/>
            <a:ext cx="5481221" cy="3429000"/>
          </a:xfrm>
          <a:prstGeom prst="rect">
            <a:avLst/>
          </a:prstGeom>
          <a:noFill/>
          <a:ln w="9525">
            <a:solidFill>
              <a:srgbClr val="000000"/>
            </a:solidFill>
            <a:miter lim="800000"/>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0" hangingPunct="0">
              <a:defRPr sz="1200">
                <a:latin typeface="Arial" panose="020B0604020202020204" pitchFamily="34" charset="0"/>
                <a:ea typeface="宋体" panose="02010600030101010101" pitchFamily="2" charset="-122"/>
              </a:defRPr>
            </a:lvl1pPr>
          </a:lstStyle>
          <a:p>
            <a:pPr>
              <a:defRPr/>
            </a:pPr>
            <a:endParaRPr lang="en-US" altLang="zh-CN"/>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a:latin typeface="Arial" panose="020B0604020202020204" pitchFamily="34" charset="0"/>
                <a:ea typeface="宋体" panose="02010600030101010101" pitchFamily="2" charset="-122"/>
              </a:defRPr>
            </a:lvl1pPr>
          </a:lstStyle>
          <a:p>
            <a:pPr>
              <a:defRPr/>
            </a:pPr>
            <a:fld id="{F4548B4C-CF44-4AEF-BAEE-C2A8AE0C7C44}" type="slidenum">
              <a:rPr lang="zh-CN" altLang="en-US"/>
            </a:fld>
            <a:endParaRPr lang="en-US" altLang="zh-CN"/>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p:sp>
      <p:sp>
        <p:nvSpPr>
          <p:cNvPr id="98307" name="备注占位符 2"/>
          <p:cNvSpPr>
            <a:spLocks noGrp="1"/>
          </p:cNvSpPr>
          <p:nvPr>
            <p:ph type="body" idx="1"/>
          </p:nvPr>
        </p:nvSpPr>
        <p:spPr>
          <a:noFill/>
        </p:spPr>
        <p:txBody>
          <a:bodyPr/>
          <a:lstStyle/>
          <a:p>
            <a:endParaRPr lang="zh-CN" altLang="en-US" dirty="0" smtClean="0"/>
          </a:p>
        </p:txBody>
      </p:sp>
      <p:sp>
        <p:nvSpPr>
          <p:cNvPr id="5" name="日期占位符 4"/>
          <p:cNvSpPr>
            <a:spLocks noGrp="1"/>
          </p:cNvSpPr>
          <p:nvPr>
            <p:ph type="dt" idx="10"/>
          </p:nvPr>
        </p:nvSpPr>
        <p:spPr/>
        <p:txBody>
          <a:bodyPr/>
          <a:lstStyle/>
          <a:p>
            <a:pPr>
              <a:defRPr/>
            </a:pPr>
            <a:fld id="{BBAA4A9C-7CA2-4705-8B8D-F3C0E91F64F4}" type="datetimeFigureOut">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a:defRPr/>
            </a:pPr>
            <a:fld id="{BBAA4A9C-7CA2-4705-8B8D-F3C0E91F64F4}" type="datetimeFigureOut">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4" name="Line 27"/>
          <p:cNvSpPr>
            <a:spLocks noChangeShapeType="1"/>
          </p:cNvSpPr>
          <p:nvPr userDrawn="1"/>
        </p:nvSpPr>
        <p:spPr bwMode="auto">
          <a:xfrm>
            <a:off x="0" y="2161040"/>
            <a:ext cx="9144000" cy="0"/>
          </a:xfrm>
          <a:prstGeom prst="line">
            <a:avLst/>
          </a:prstGeom>
          <a:noFill/>
          <a:ln w="38100">
            <a:solidFill>
              <a:srgbClr val="FFFFFF"/>
            </a:solidFill>
            <a:round/>
          </a:ln>
          <a:effectLst/>
        </p:spPr>
        <p:txBody>
          <a:bodyPr/>
          <a:lstStyle/>
          <a:p>
            <a:pPr algn="l">
              <a:defRPr/>
            </a:pPr>
            <a:endParaRPr lang="zh-CN" altLang="en-US" sz="100">
              <a:latin typeface="Arial" panose="020B0604020202020204" pitchFamily="34" charset="0"/>
            </a:endParaRPr>
          </a:p>
        </p:txBody>
      </p:sp>
      <p:sp>
        <p:nvSpPr>
          <p:cNvPr id="5" name="Rectangle 33"/>
          <p:cNvSpPr>
            <a:spLocks noChangeArrowheads="1"/>
          </p:cNvSpPr>
          <p:nvPr userDrawn="1"/>
        </p:nvSpPr>
        <p:spPr bwMode="auto">
          <a:xfrm>
            <a:off x="0" y="508480"/>
            <a:ext cx="9144000" cy="953400"/>
          </a:xfrm>
          <a:prstGeom prst="rect">
            <a:avLst/>
          </a:prstGeom>
          <a:solidFill>
            <a:srgbClr val="FFFFFF"/>
          </a:solidFill>
          <a:ln w="9525">
            <a:noFill/>
            <a:miter lim="800000"/>
          </a:ln>
          <a:effectLst/>
        </p:spPr>
        <p:txBody>
          <a:bodyPr wrap="none" anchor="ctr"/>
          <a:lstStyle/>
          <a:p>
            <a:pPr algn="l">
              <a:defRPr/>
            </a:pPr>
            <a:endParaRPr lang="zh-CN" altLang="en-US" sz="100">
              <a:latin typeface="Arial" panose="020B0604020202020204" pitchFamily="34" charset="0"/>
            </a:endParaRPr>
          </a:p>
        </p:txBody>
      </p:sp>
      <p:sp>
        <p:nvSpPr>
          <p:cNvPr id="6" name="Line 34"/>
          <p:cNvSpPr>
            <a:spLocks noChangeShapeType="1"/>
          </p:cNvSpPr>
          <p:nvPr userDrawn="1"/>
        </p:nvSpPr>
        <p:spPr bwMode="auto">
          <a:xfrm>
            <a:off x="0" y="2161040"/>
            <a:ext cx="9144000" cy="0"/>
          </a:xfrm>
          <a:prstGeom prst="line">
            <a:avLst/>
          </a:prstGeom>
          <a:noFill/>
          <a:ln w="38100">
            <a:solidFill>
              <a:srgbClr val="FFFFFF"/>
            </a:solidFill>
            <a:round/>
          </a:ln>
          <a:effectLst/>
        </p:spPr>
        <p:txBody>
          <a:bodyPr/>
          <a:lstStyle/>
          <a:p>
            <a:pPr algn="l">
              <a:defRPr/>
            </a:pPr>
            <a:endParaRPr lang="zh-CN" altLang="en-US" sz="100">
              <a:latin typeface="Arial" panose="020B0604020202020204" pitchFamily="34" charset="0"/>
            </a:endParaRPr>
          </a:p>
        </p:txBody>
      </p:sp>
      <p:sp>
        <p:nvSpPr>
          <p:cNvPr id="7" name="Rectangle 29"/>
          <p:cNvSpPr>
            <a:spLocks noChangeArrowheads="1"/>
          </p:cNvSpPr>
          <p:nvPr userDrawn="1"/>
        </p:nvSpPr>
        <p:spPr bwMode="gray">
          <a:xfrm>
            <a:off x="0" y="1461880"/>
            <a:ext cx="9142413" cy="1207640"/>
          </a:xfrm>
          <a:prstGeom prst="rect">
            <a:avLst/>
          </a:prstGeom>
          <a:gradFill rotWithShape="1">
            <a:gsLst>
              <a:gs pos="0">
                <a:srgbClr val="81CFEB">
                  <a:alpha val="19000"/>
                </a:srgbClr>
              </a:gs>
              <a:gs pos="100000">
                <a:srgbClr val="81CFEB">
                  <a:gamma/>
                  <a:tint val="0"/>
                  <a:invGamma/>
                </a:srgbClr>
              </a:gs>
            </a:gsLst>
            <a:lin ang="5400000" scaled="1"/>
          </a:gradFill>
          <a:ln w="0" algn="ctr">
            <a:noFill/>
            <a:miter lim="800000"/>
          </a:ln>
          <a:effectLst/>
        </p:spPr>
        <p:txBody>
          <a:bodyPr wrap="none" anchor="ctr"/>
          <a:lstStyle/>
          <a:p>
            <a:pPr algn="l">
              <a:defRPr/>
            </a:pPr>
            <a:endParaRPr lang="zh-CN" altLang="en-US" sz="100">
              <a:latin typeface="Arial" panose="020B0604020202020204" pitchFamily="34" charset="0"/>
              <a:ea typeface="宋体" panose="02010600030101010101" pitchFamily="2" charset="-122"/>
            </a:endParaRPr>
          </a:p>
        </p:txBody>
      </p:sp>
      <p:sp>
        <p:nvSpPr>
          <p:cNvPr id="9" name="Rectangle 22"/>
          <p:cNvSpPr>
            <a:spLocks noChangeArrowheads="1"/>
          </p:cNvSpPr>
          <p:nvPr userDrawn="1"/>
        </p:nvSpPr>
        <p:spPr bwMode="gray">
          <a:xfrm>
            <a:off x="0" y="496570"/>
            <a:ext cx="9144000" cy="1078230"/>
          </a:xfrm>
          <a:prstGeom prst="rect">
            <a:avLst/>
          </a:prstGeom>
          <a:gradFill rotWithShape="1">
            <a:gsLst>
              <a:gs pos="0">
                <a:srgbClr val="3191D3"/>
              </a:gs>
              <a:gs pos="100000">
                <a:srgbClr val="3191D3">
                  <a:gamma/>
                  <a:shade val="46275"/>
                  <a:invGamma/>
                </a:srgbClr>
              </a:gs>
            </a:gsLst>
            <a:lin ang="5400000" scaled="1"/>
          </a:gradFill>
          <a:ln w="9525">
            <a:noFill/>
            <a:miter lim="800000"/>
          </a:ln>
          <a:effectLst/>
        </p:spPr>
        <p:txBody>
          <a:bodyPr wrap="none" anchor="ctr"/>
          <a:lstStyle/>
          <a:p>
            <a:pPr algn="l">
              <a:defRPr/>
            </a:pPr>
            <a:endParaRPr lang="zh-CN" altLang="en-US" sz="100" dirty="0">
              <a:latin typeface="Arial" panose="020B0604020202020204" pitchFamily="34" charset="0"/>
            </a:endParaRPr>
          </a:p>
        </p:txBody>
      </p:sp>
      <p:sp>
        <p:nvSpPr>
          <p:cNvPr id="17" name="TextBox 16"/>
          <p:cNvSpPr txBox="1"/>
          <p:nvPr userDrawn="1"/>
        </p:nvSpPr>
        <p:spPr>
          <a:xfrm>
            <a:off x="304800" y="802870"/>
            <a:ext cx="8686800" cy="583565"/>
          </a:xfrm>
          <a:prstGeom prst="rect">
            <a:avLst/>
          </a:prstGeom>
          <a:noFill/>
        </p:spPr>
        <p:txBody>
          <a:bodyPr>
            <a:spAutoFit/>
          </a:bodyPr>
          <a:lstStyle/>
          <a:p>
            <a:pPr>
              <a:defRPr/>
            </a:pPr>
            <a:r>
              <a:rPr lang="zh-CN" altLang="en-US" sz="32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大数据分析与预测决策及云计算平台</a:t>
            </a:r>
            <a:endParaRPr lang="zh-CN" altLang="en-US" sz="32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19" name="Rectangle 29"/>
          <p:cNvSpPr>
            <a:spLocks noChangeArrowheads="1"/>
          </p:cNvSpPr>
          <p:nvPr userDrawn="1"/>
        </p:nvSpPr>
        <p:spPr bwMode="gray">
          <a:xfrm>
            <a:off x="0" y="635"/>
            <a:ext cx="9142730" cy="670560"/>
          </a:xfrm>
          <a:prstGeom prst="rect">
            <a:avLst/>
          </a:prstGeom>
          <a:gradFill rotWithShape="1">
            <a:gsLst>
              <a:gs pos="50000">
                <a:srgbClr val="CCE8EA"/>
              </a:gs>
              <a:gs pos="0">
                <a:srgbClr val="DDF0F1"/>
              </a:gs>
              <a:gs pos="100000">
                <a:srgbClr val="BAE0E2"/>
              </a:gs>
            </a:gsLst>
            <a:lin ang="5400000" scaled="1"/>
          </a:gradFill>
          <a:ln w="0" algn="ctr">
            <a:noFill/>
            <a:miter lim="800000"/>
          </a:ln>
          <a:effectLst/>
        </p:spPr>
        <p:txBody>
          <a:bodyPr wrap="none" anchor="ctr"/>
          <a:lstStyle/>
          <a:p>
            <a:pPr algn="l">
              <a:defRPr/>
            </a:pPr>
            <a:endParaRPr lang="zh-CN" altLang="en-US" sz="100">
              <a:latin typeface="Arial" panose="020B0604020202020204" pitchFamily="34" charset="0"/>
            </a:endParaRPr>
          </a:p>
        </p:txBody>
      </p:sp>
      <p:sp>
        <p:nvSpPr>
          <p:cNvPr id="21" name="TextBox 16"/>
          <p:cNvSpPr txBox="1"/>
          <p:nvPr userDrawn="1"/>
        </p:nvSpPr>
        <p:spPr>
          <a:xfrm>
            <a:off x="3439160" y="4399915"/>
            <a:ext cx="5349875" cy="52197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p>
            <a:pPr>
              <a:defRPr/>
            </a:pPr>
            <a:r>
              <a:rPr lang="zh-CN" altLang="en-US" sz="2800" b="1" dirty="0">
                <a:solidFill>
                  <a:schemeClr val="accent4"/>
                </a:solidFill>
                <a:effectLst/>
                <a:latin typeface="楷体" panose="02010609060101010101" charset="-122"/>
                <a:ea typeface="楷体" panose="02010609060101010101" charset="-122"/>
                <a:cs typeface="楷体" panose="02010609060101010101" charset="-122"/>
              </a:rPr>
              <a:t>主讲  王斌会 教授</a:t>
            </a:r>
            <a:endParaRPr lang="zh-CN" altLang="en-US" sz="2800" b="1" dirty="0">
              <a:solidFill>
                <a:schemeClr val="accent4"/>
              </a:solidFill>
              <a:effectLst/>
              <a:latin typeface="楷体" panose="02010609060101010101" charset="-122"/>
              <a:ea typeface="楷体" panose="02010609060101010101" charset="-122"/>
              <a:cs typeface="楷体" panose="02010609060101010101" charset="-122"/>
            </a:endParaRPr>
          </a:p>
        </p:txBody>
      </p:sp>
      <p:sp>
        <p:nvSpPr>
          <p:cNvPr id="22" name="TextBox 16"/>
          <p:cNvSpPr txBox="1"/>
          <p:nvPr userDrawn="1"/>
        </p:nvSpPr>
        <p:spPr>
          <a:xfrm>
            <a:off x="0" y="116840"/>
            <a:ext cx="6544945" cy="521970"/>
          </a:xfrm>
          <a:prstGeom prst="rect">
            <a:avLst/>
          </a:prstGeom>
          <a:noFill/>
        </p:spPr>
        <p:txBody>
          <a:bodyPr wrap="square">
            <a:spAutoFit/>
            <a:scene3d>
              <a:camera prst="orthographicFront"/>
              <a:lightRig rig="threePt" dir="t"/>
            </a:scene3d>
          </a:bodyPr>
          <a:lstStyle/>
          <a:p>
            <a:pPr>
              <a:defRPr/>
            </a:pPr>
            <a:r>
              <a:rPr lang="zh-CN" altLang="en-US" sz="2800" b="1" dirty="0">
                <a:solidFill>
                  <a:srgbClr val="568424"/>
                </a:solidFill>
                <a:effectLst>
                  <a:outerShdw blurRad="38100" dist="25400" dir="5400000" algn="ctr" rotWithShape="0">
                    <a:srgbClr val="6E747A">
                      <a:alpha val="43000"/>
                    </a:srgbClr>
                  </a:outerShdw>
                </a:effectLst>
                <a:latin typeface="华文隶书" panose="02010800040101010101" charset="-122"/>
                <a:ea typeface="华文隶书" panose="02010800040101010101" charset="-122"/>
                <a:cs typeface="微软雅黑" panose="020B0503020204020204" charset="-122"/>
              </a:rPr>
              <a:t>数据科学与大数据技术系列规划教材之</a:t>
            </a:r>
            <a:endParaRPr lang="zh-CN" altLang="en-US" sz="2800" b="1" dirty="0">
              <a:solidFill>
                <a:srgbClr val="568424"/>
              </a:solidFill>
              <a:effectLst>
                <a:outerShdw blurRad="38100" dist="25400" dir="5400000" algn="ctr" rotWithShape="0">
                  <a:srgbClr val="6E747A">
                    <a:alpha val="43000"/>
                  </a:srgbClr>
                </a:outerShdw>
              </a:effectLst>
              <a:latin typeface="华文隶书" panose="02010800040101010101" charset="-122"/>
              <a:ea typeface="华文隶书" panose="02010800040101010101" charset="-122"/>
              <a:cs typeface="微软雅黑" panose="020B0503020204020204" charset="-122"/>
            </a:endParaRPr>
          </a:p>
        </p:txBody>
      </p:sp>
      <p:pic>
        <p:nvPicPr>
          <p:cNvPr id="2" name="图片 1" descr="封一"/>
          <p:cNvPicPr>
            <a:picLocks noChangeAspect="1"/>
          </p:cNvPicPr>
          <p:nvPr userDrawn="1">
            <p:custDataLst>
              <p:tags r:id="rId2"/>
            </p:custDataLst>
          </p:nvPr>
        </p:nvPicPr>
        <p:blipFill>
          <a:blip r:embed="rId3"/>
          <a:stretch>
            <a:fillRect/>
          </a:stretch>
        </p:blipFill>
        <p:spPr>
          <a:xfrm>
            <a:off x="10160" y="1584960"/>
            <a:ext cx="3275965" cy="4109720"/>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alpha val="0"/>
          </a:schemeClr>
        </a:solidFill>
        <a:effectLst/>
      </p:bgPr>
    </p:bg>
    <p:spTree>
      <p:nvGrpSpPr>
        <p:cNvPr id="1" name=""/>
        <p:cNvGrpSpPr/>
        <p:nvPr/>
      </p:nvGrpSpPr>
      <p:grpSpPr>
        <a:xfrm>
          <a:off x="0" y="0"/>
          <a:ext cx="0" cy="0"/>
          <a:chOff x="0" y="0"/>
          <a:chExt cx="0" cy="0"/>
        </a:xfrm>
      </p:grpSpPr>
      <p:sp>
        <p:nvSpPr>
          <p:cNvPr id="15" name="TextBox 14"/>
          <p:cNvSpPr txBox="1"/>
          <p:nvPr userDrawn="1"/>
        </p:nvSpPr>
        <p:spPr>
          <a:xfrm>
            <a:off x="-12065" y="5471795"/>
            <a:ext cx="793750" cy="252730"/>
          </a:xfrm>
          <a:prstGeom prst="rect">
            <a:avLst/>
          </a:prstGeom>
          <a:noFill/>
        </p:spPr>
        <p:txBody>
          <a:bodyPr wrap="square" rtlCol="0">
            <a:spAutoFit/>
          </a:bodyPr>
          <a:lstStyle/>
          <a:p>
            <a:fld id="{95657293-E556-4977-86D7-51B0CF2739A3}" type="slidenum">
              <a:rPr lang="zh-CN" altLang="en-US" sz="1050" smtClean="0"/>
            </a:fld>
            <a:endParaRPr lang="zh-CN" altLang="en-US" sz="1050"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Picture 12" descr="artplus_nature_naturalcity42_i"/>
          <p:cNvPicPr>
            <a:picLocks noChangeAspect="1" noChangeArrowheads="1"/>
          </p:cNvPicPr>
          <p:nvPr userDrawn="1"/>
        </p:nvPicPr>
        <p:blipFill>
          <a:blip r:embed="rId2"/>
          <a:srcRect/>
          <a:stretch>
            <a:fillRect/>
          </a:stretch>
        </p:blipFill>
        <p:spPr bwMode="auto">
          <a:xfrm>
            <a:off x="6956425" y="2796640"/>
            <a:ext cx="1654175" cy="732265"/>
          </a:xfrm>
          <a:prstGeom prst="rect">
            <a:avLst/>
          </a:prstGeom>
          <a:noFill/>
          <a:ln w="9525">
            <a:noFill/>
            <a:miter lim="800000"/>
            <a:headEnd/>
            <a:tailEnd/>
          </a:ln>
        </p:spPr>
      </p:pic>
      <p:pic>
        <p:nvPicPr>
          <p:cNvPr id="4" name="Picture 9" descr="artplus_nature_naturalcity42_b"/>
          <p:cNvPicPr>
            <a:picLocks noChangeAspect="1" noChangeArrowheads="1"/>
          </p:cNvPicPr>
          <p:nvPr userDrawn="1"/>
        </p:nvPicPr>
        <p:blipFill>
          <a:blip r:embed="rId3"/>
          <a:srcRect/>
          <a:stretch>
            <a:fillRect/>
          </a:stretch>
        </p:blipFill>
        <p:spPr bwMode="auto">
          <a:xfrm>
            <a:off x="5195888" y="2583450"/>
            <a:ext cx="2971800" cy="476700"/>
          </a:xfrm>
          <a:prstGeom prst="rect">
            <a:avLst/>
          </a:prstGeom>
          <a:noFill/>
          <a:ln w="9525">
            <a:noFill/>
            <a:miter lim="800000"/>
            <a:headEnd/>
            <a:tailEnd/>
          </a:ln>
        </p:spPr>
      </p:pic>
      <p:pic>
        <p:nvPicPr>
          <p:cNvPr id="5" name="Picture 8" descr="artplus_nature_naturalcity42_e"/>
          <p:cNvPicPr>
            <a:picLocks noChangeAspect="1" noChangeArrowheads="1"/>
          </p:cNvPicPr>
          <p:nvPr userDrawn="1"/>
        </p:nvPicPr>
        <p:blipFill>
          <a:blip r:embed="rId4"/>
          <a:srcRect/>
          <a:stretch>
            <a:fillRect/>
          </a:stretch>
        </p:blipFill>
        <p:spPr bwMode="auto">
          <a:xfrm>
            <a:off x="6873240" y="1483448"/>
            <a:ext cx="1546225" cy="1387727"/>
          </a:xfrm>
          <a:prstGeom prst="rect">
            <a:avLst/>
          </a:prstGeom>
          <a:noFill/>
          <a:ln w="9525">
            <a:noFill/>
            <a:miter lim="800000"/>
            <a:headEnd/>
            <a:tailEnd/>
          </a:ln>
        </p:spPr>
      </p:pic>
      <p:pic>
        <p:nvPicPr>
          <p:cNvPr id="6" name="Picture 11" descr="artplus_nature_naturalcity42_d"/>
          <p:cNvPicPr>
            <a:picLocks noChangeAspect="1" noChangeArrowheads="1"/>
          </p:cNvPicPr>
          <p:nvPr userDrawn="1"/>
        </p:nvPicPr>
        <p:blipFill>
          <a:blip r:embed="rId5"/>
          <a:srcRect/>
          <a:stretch>
            <a:fillRect/>
          </a:stretch>
        </p:blipFill>
        <p:spPr bwMode="auto">
          <a:xfrm>
            <a:off x="5626100" y="2387473"/>
            <a:ext cx="623888" cy="483320"/>
          </a:xfrm>
          <a:prstGeom prst="rect">
            <a:avLst/>
          </a:prstGeom>
          <a:noFill/>
          <a:ln w="9525">
            <a:noFill/>
            <a:miter lim="800000"/>
            <a:headEnd/>
            <a:tailEnd/>
          </a:ln>
        </p:spPr>
      </p:pic>
      <p:sp>
        <p:nvSpPr>
          <p:cNvPr id="9" name="矩形 8"/>
          <p:cNvSpPr/>
          <p:nvPr userDrawn="1"/>
        </p:nvSpPr>
        <p:spPr>
          <a:xfrm>
            <a:off x="956022" y="2116920"/>
            <a:ext cx="4150995" cy="1198880"/>
          </a:xfrm>
          <a:prstGeom prst="rect">
            <a:avLst/>
          </a:prstGeom>
          <a:noFill/>
        </p:spPr>
        <p:txBody>
          <a:bodyPr wrap="none" lIns="91440" tIns="45720" rIns="91440" bIns="45720">
            <a:spAutoFit/>
          </a:bodyPr>
          <a:p>
            <a:pPr algn="ctr"/>
            <a:r>
              <a:rPr lang="zh-CN" altLang="en-US" sz="3600" b="1" cap="none" spc="0" smtClean="0">
                <a:solidFill>
                  <a:srgbClr val="00B0F0"/>
                </a:solidFill>
                <a:effectLst/>
                <a:latin typeface="华文楷体" panose="02010600040101010101" charset="-122"/>
                <a:ea typeface="华文楷体" panose="02010600040101010101" charset="-122"/>
              </a:rPr>
              <a:t>本章就讲到这里！</a:t>
            </a:r>
            <a:endParaRPr lang="en-US" altLang="zh-CN" sz="3600" b="1" cap="none" spc="0" smtClean="0">
              <a:solidFill>
                <a:srgbClr val="00B0F0"/>
              </a:solidFill>
              <a:effectLst/>
              <a:latin typeface="华文楷体" panose="02010600040101010101" charset="-122"/>
              <a:ea typeface="华文楷体" panose="02010600040101010101" charset="-122"/>
            </a:endParaRPr>
          </a:p>
          <a:p>
            <a:pPr algn="ctr"/>
            <a:r>
              <a:rPr lang="zh-CN" altLang="en-US" sz="3600" b="1" cap="none" spc="0" smtClean="0">
                <a:solidFill>
                  <a:srgbClr val="00B0F0"/>
                </a:solidFill>
                <a:effectLst/>
                <a:latin typeface="华文楷体" panose="02010600040101010101" charset="-122"/>
                <a:ea typeface="华文楷体" panose="02010600040101010101" charset="-122"/>
              </a:rPr>
              <a:t>欢迎大家继续学习</a:t>
            </a:r>
            <a:r>
              <a:rPr lang="en-US" altLang="zh-CN" sz="3600" b="1" cap="none" spc="0" smtClean="0">
                <a:solidFill>
                  <a:srgbClr val="00B0F0"/>
                </a:solidFill>
                <a:effectLst/>
                <a:latin typeface="华文楷体" panose="02010600040101010101" charset="-122"/>
                <a:ea typeface="华文楷体" panose="02010600040101010101" charset="-122"/>
              </a:rPr>
              <a:t>~</a:t>
            </a:r>
            <a:endParaRPr lang="en-US" altLang="zh-CN" sz="3600" b="1" cap="none" spc="0" smtClean="0">
              <a:ln w="22225">
                <a:solidFill>
                  <a:schemeClr val="accent2"/>
                </a:solidFill>
                <a:prstDash val="solid"/>
              </a:ln>
              <a:solidFill>
                <a:srgbClr val="00B0F0"/>
              </a:solidFill>
              <a:effectLst/>
              <a:latin typeface="华文楷体" panose="02010600040101010101" charset="-122"/>
              <a:ea typeface="华文楷体" panose="02010600040101010101" charset="-122"/>
              <a:cs typeface="华文新魏" panose="02010800040101010101" charset="-122"/>
              <a:sym typeface="+mn-ea"/>
            </a:endParaRPr>
          </a:p>
        </p:txBody>
      </p:sp>
      <p:sp>
        <p:nvSpPr>
          <p:cNvPr id="21" name="TextBox 16"/>
          <p:cNvSpPr txBox="1"/>
          <p:nvPr userDrawn="1"/>
        </p:nvSpPr>
        <p:spPr>
          <a:xfrm>
            <a:off x="852805" y="3945255"/>
            <a:ext cx="4031615" cy="460375"/>
          </a:xfrm>
          <a:prstGeom prst="rect">
            <a:avLst/>
          </a:prstGeom>
          <a:noFill/>
        </p:spPr>
        <p:txBody>
          <a:bodyPr wrap="square">
            <a:spAutoFit/>
            <a:scene3d>
              <a:camera prst="orthographicFront"/>
              <a:lightRig rig="threePt" dir="t"/>
            </a:scene3d>
          </a:bodyPr>
          <a:p>
            <a:pPr>
              <a:defRPr/>
            </a:pP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王斌会 </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2023.8</a:t>
            </a:r>
            <a:endParaRPr lang="en-US" altLang="zh-CN" sz="2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ChangeArrowheads="1"/>
          </p:cNvSpPr>
          <p:nvPr userDrawn="1"/>
        </p:nvSpPr>
        <p:spPr bwMode="gray">
          <a:xfrm>
            <a:off x="838200" y="572040"/>
            <a:ext cx="8305800" cy="4639880"/>
          </a:xfrm>
          <a:prstGeom prst="rect">
            <a:avLst/>
          </a:prstGeom>
          <a:noFill/>
          <a:ln w="0" algn="ctr">
            <a:noFill/>
            <a:miter lim="800000"/>
          </a:ln>
          <a:effectLst/>
        </p:spPr>
        <p:txBody>
          <a:bodyPr wrap="none" anchor="ctr"/>
          <a:lstStyle/>
          <a:p>
            <a:pPr algn="l">
              <a:defRPr/>
            </a:pPr>
            <a:endParaRPr lang="zh-CN" altLang="en-US" sz="100">
              <a:latin typeface="Arial" panose="020B0604020202020204" pitchFamily="34" charset="0"/>
            </a:endParaRPr>
          </a:p>
        </p:txBody>
      </p:sp>
      <p:sp>
        <p:nvSpPr>
          <p:cNvPr id="16387" name="Rectangle 3"/>
          <p:cNvSpPr>
            <a:spLocks noGrp="1" noChangeArrowheads="1"/>
          </p:cNvSpPr>
          <p:nvPr>
            <p:ph type="body" idx="1"/>
          </p:nvPr>
        </p:nvSpPr>
        <p:spPr bwMode="auto">
          <a:xfrm>
            <a:off x="990600" y="699160"/>
            <a:ext cx="8001000" cy="4322080"/>
          </a:xfrm>
          <a:prstGeom prst="rect">
            <a:avLst/>
          </a:prstGeom>
          <a:noFill/>
          <a:ln w="9525">
            <a:noFill/>
            <a:miter lim="800000"/>
          </a:ln>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1037" name="Rectangle 13"/>
          <p:cNvSpPr>
            <a:spLocks noChangeArrowheads="1"/>
          </p:cNvSpPr>
          <p:nvPr userDrawn="1"/>
        </p:nvSpPr>
        <p:spPr bwMode="gray">
          <a:xfrm>
            <a:off x="0" y="0"/>
            <a:ext cx="9144000" cy="572040"/>
          </a:xfrm>
          <a:prstGeom prst="rect">
            <a:avLst/>
          </a:prstGeom>
          <a:gradFill rotWithShape="1">
            <a:gsLst>
              <a:gs pos="50000">
                <a:srgbClr val="F6EDE1"/>
              </a:gs>
              <a:gs pos="0">
                <a:srgbClr val="F9F3EB"/>
              </a:gs>
              <a:gs pos="100000">
                <a:srgbClr val="F3E6D7"/>
              </a:gs>
            </a:gsLst>
            <a:lin ang="5400000" scaled="1"/>
          </a:gradFill>
          <a:ln w="0" algn="ctr">
            <a:noFill/>
            <a:miter lim="800000"/>
          </a:ln>
          <a:effectLst/>
        </p:spPr>
        <p:txBody>
          <a:bodyPr wrap="none" anchor="ctr"/>
          <a:lstStyle/>
          <a:p>
            <a:pPr algn="l">
              <a:defRPr/>
            </a:pPr>
            <a:endParaRPr lang="zh-CN" altLang="en-US" sz="100">
              <a:latin typeface="Arial" panose="020B0604020202020204" pitchFamily="34" charset="0"/>
            </a:endParaRPr>
          </a:p>
        </p:txBody>
      </p:sp>
      <p:sp>
        <p:nvSpPr>
          <p:cNvPr id="16393" name="Rectangle 2"/>
          <p:cNvSpPr>
            <a:spLocks noGrp="1" noChangeArrowheads="1"/>
          </p:cNvSpPr>
          <p:nvPr>
            <p:ph type="title"/>
          </p:nvPr>
        </p:nvSpPr>
        <p:spPr bwMode="auto">
          <a:xfrm>
            <a:off x="1066800" y="127120"/>
            <a:ext cx="6096000" cy="3178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grpSp>
        <p:nvGrpSpPr>
          <p:cNvPr id="16394" name="Group 31"/>
          <p:cNvGrpSpPr/>
          <p:nvPr userDrawn="1"/>
        </p:nvGrpSpPr>
        <p:grpSpPr bwMode="auto">
          <a:xfrm rot="10800000">
            <a:off x="8339455" y="85090"/>
            <a:ext cx="702310" cy="502285"/>
            <a:chOff x="5216" y="628"/>
            <a:chExt cx="546" cy="543"/>
          </a:xfrm>
        </p:grpSpPr>
        <p:sp>
          <p:nvSpPr>
            <p:cNvPr id="1038" name="Rectangle 14"/>
            <p:cNvSpPr>
              <a:spLocks noChangeArrowheads="1"/>
            </p:cNvSpPr>
            <p:nvPr userDrawn="1"/>
          </p:nvSpPr>
          <p:spPr bwMode="gray">
            <a:xfrm rot="-5400000">
              <a:off x="5221" y="630"/>
              <a:ext cx="166" cy="166"/>
            </a:xfrm>
            <a:prstGeom prst="rect">
              <a:avLst/>
            </a:prstGeom>
            <a:solidFill>
              <a:srgbClr val="297CDD">
                <a:alpha val="89999"/>
              </a:srgbClr>
            </a:solidFill>
            <a:ln w="19050" algn="ctr">
              <a:solidFill>
                <a:schemeClr val="bg1">
                  <a:alpha val="70000"/>
                </a:schemeClr>
              </a:solidFill>
              <a:miter lim="800000"/>
            </a:ln>
            <a:effectLst/>
          </p:spPr>
          <p:txBody>
            <a:bodyPr wrap="none" anchor="ctr"/>
            <a:lstStyle/>
            <a:p>
              <a:pPr algn="l">
                <a:defRPr/>
              </a:pPr>
              <a:endParaRPr lang="zh-CN" altLang="en-US" sz="100">
                <a:latin typeface="Arial" panose="020B0604020202020204" pitchFamily="34" charset="0"/>
              </a:endParaRPr>
            </a:p>
          </p:txBody>
        </p:sp>
        <p:sp>
          <p:nvSpPr>
            <p:cNvPr id="1039" name="Rectangle 15"/>
            <p:cNvSpPr>
              <a:spLocks noChangeArrowheads="1"/>
            </p:cNvSpPr>
            <p:nvPr userDrawn="1"/>
          </p:nvSpPr>
          <p:spPr bwMode="gray">
            <a:xfrm rot="-5400000">
              <a:off x="5411" y="630"/>
              <a:ext cx="166" cy="166"/>
            </a:xfrm>
            <a:prstGeom prst="rect">
              <a:avLst/>
            </a:prstGeom>
            <a:solidFill>
              <a:srgbClr val="297CDD">
                <a:alpha val="60001"/>
              </a:srgbClr>
            </a:solidFill>
            <a:ln w="19050" algn="ctr">
              <a:solidFill>
                <a:schemeClr val="bg1">
                  <a:alpha val="70000"/>
                </a:schemeClr>
              </a:solidFill>
              <a:miter lim="800000"/>
            </a:ln>
            <a:effectLst/>
          </p:spPr>
          <p:txBody>
            <a:bodyPr wrap="none" anchor="ctr"/>
            <a:lstStyle/>
            <a:p>
              <a:pPr algn="l">
                <a:defRPr/>
              </a:pPr>
              <a:endParaRPr lang="zh-CN" altLang="en-US" sz="100">
                <a:latin typeface="Arial" panose="020B0604020202020204" pitchFamily="34" charset="0"/>
              </a:endParaRPr>
            </a:p>
          </p:txBody>
        </p:sp>
        <p:sp>
          <p:nvSpPr>
            <p:cNvPr id="3" name="Rectangle 16"/>
            <p:cNvSpPr>
              <a:spLocks noChangeArrowheads="1"/>
            </p:cNvSpPr>
            <p:nvPr userDrawn="1"/>
          </p:nvSpPr>
          <p:spPr bwMode="gray">
            <a:xfrm rot="-5400000">
              <a:off x="5595" y="627"/>
              <a:ext cx="165" cy="168"/>
            </a:xfrm>
            <a:prstGeom prst="rect">
              <a:avLst/>
            </a:prstGeom>
            <a:solidFill>
              <a:srgbClr val="297CDD">
                <a:alpha val="85001"/>
              </a:srgbClr>
            </a:solidFill>
            <a:ln w="19050" algn="ctr">
              <a:solidFill>
                <a:schemeClr val="bg1">
                  <a:alpha val="70000"/>
                </a:schemeClr>
              </a:solidFill>
              <a:miter lim="800000"/>
            </a:ln>
            <a:effectLst/>
          </p:spPr>
          <p:txBody>
            <a:bodyPr wrap="none" anchor="ctr"/>
            <a:lstStyle/>
            <a:p>
              <a:pPr algn="l">
                <a:defRPr/>
              </a:pPr>
              <a:endParaRPr lang="zh-CN" altLang="en-US" sz="100">
                <a:latin typeface="Arial" panose="020B0604020202020204" pitchFamily="34" charset="0"/>
              </a:endParaRPr>
            </a:p>
          </p:txBody>
        </p:sp>
        <p:sp>
          <p:nvSpPr>
            <p:cNvPr id="4" name="Rectangle 17"/>
            <p:cNvSpPr>
              <a:spLocks noChangeArrowheads="1"/>
            </p:cNvSpPr>
            <p:nvPr userDrawn="1"/>
          </p:nvSpPr>
          <p:spPr bwMode="gray">
            <a:xfrm rot="-5400000">
              <a:off x="5406" y="815"/>
              <a:ext cx="166" cy="168"/>
            </a:xfrm>
            <a:prstGeom prst="rect">
              <a:avLst/>
            </a:prstGeom>
            <a:solidFill>
              <a:srgbClr val="297CDD"/>
            </a:solidFill>
            <a:ln w="19050" algn="ctr">
              <a:solidFill>
                <a:schemeClr val="bg1">
                  <a:alpha val="70000"/>
                </a:schemeClr>
              </a:solidFill>
              <a:miter lim="800000"/>
            </a:ln>
            <a:effectLst/>
          </p:spPr>
          <p:txBody>
            <a:bodyPr wrap="none" anchor="ctr"/>
            <a:lstStyle/>
            <a:p>
              <a:pPr algn="l">
                <a:defRPr/>
              </a:pPr>
              <a:endParaRPr lang="zh-CN" altLang="en-US" sz="100">
                <a:latin typeface="Arial" panose="020B0604020202020204" pitchFamily="34" charset="0"/>
              </a:endParaRPr>
            </a:p>
          </p:txBody>
        </p:sp>
        <p:sp>
          <p:nvSpPr>
            <p:cNvPr id="1042" name="Rectangle 18"/>
            <p:cNvSpPr>
              <a:spLocks noChangeArrowheads="1"/>
            </p:cNvSpPr>
            <p:nvPr userDrawn="1"/>
          </p:nvSpPr>
          <p:spPr bwMode="gray">
            <a:xfrm rot="-5400000">
              <a:off x="5226" y="860"/>
              <a:ext cx="167" cy="165"/>
            </a:xfrm>
            <a:prstGeom prst="rect">
              <a:avLst/>
            </a:prstGeom>
            <a:solidFill>
              <a:srgbClr val="297CDD">
                <a:alpha val="60001"/>
              </a:srgbClr>
            </a:solidFill>
            <a:ln w="19050" algn="ctr">
              <a:solidFill>
                <a:schemeClr val="bg1">
                  <a:alpha val="70000"/>
                </a:schemeClr>
              </a:solidFill>
              <a:miter lim="800000"/>
            </a:ln>
            <a:effectLst/>
          </p:spPr>
          <p:txBody>
            <a:bodyPr wrap="none" anchor="ctr"/>
            <a:lstStyle/>
            <a:p>
              <a:pPr algn="l">
                <a:defRPr/>
              </a:pPr>
              <a:endParaRPr lang="zh-CN" altLang="en-US" sz="100">
                <a:latin typeface="Arial" panose="020B0604020202020204" pitchFamily="34" charset="0"/>
              </a:endParaRPr>
            </a:p>
          </p:txBody>
        </p:sp>
        <p:sp>
          <p:nvSpPr>
            <p:cNvPr id="1043" name="Rectangle 19"/>
            <p:cNvSpPr>
              <a:spLocks noChangeArrowheads="1"/>
            </p:cNvSpPr>
            <p:nvPr userDrawn="1"/>
          </p:nvSpPr>
          <p:spPr bwMode="gray">
            <a:xfrm rot="-5400000">
              <a:off x="5235" y="1058"/>
              <a:ext cx="167" cy="165"/>
            </a:xfrm>
            <a:prstGeom prst="rect">
              <a:avLst/>
            </a:prstGeom>
            <a:solidFill>
              <a:srgbClr val="297CDD">
                <a:alpha val="89999"/>
              </a:srgbClr>
            </a:solidFill>
            <a:ln w="19050" algn="ctr">
              <a:solidFill>
                <a:schemeClr val="bg1">
                  <a:alpha val="70000"/>
                </a:schemeClr>
              </a:solidFill>
              <a:miter lim="800000"/>
            </a:ln>
            <a:effectLst/>
          </p:spPr>
          <p:txBody>
            <a:bodyPr wrap="none" anchor="ctr"/>
            <a:lstStyle/>
            <a:p>
              <a:pPr algn="l">
                <a:defRPr/>
              </a:pPr>
              <a:endParaRPr lang="zh-CN" altLang="en-US" sz="100">
                <a:latin typeface="Arial" panose="020B0604020202020204" pitchFamily="34" charset="0"/>
              </a:endParaRPr>
            </a:p>
          </p:txBody>
        </p:sp>
      </p:grpSp>
      <p:sp>
        <p:nvSpPr>
          <p:cNvPr id="1051" name="Rectangle 27"/>
          <p:cNvSpPr>
            <a:spLocks noChangeArrowheads="1"/>
          </p:cNvSpPr>
          <p:nvPr userDrawn="1"/>
        </p:nvSpPr>
        <p:spPr bwMode="gray">
          <a:xfrm>
            <a:off x="-12700" y="0"/>
            <a:ext cx="679450" cy="5742940"/>
          </a:xfrm>
          <a:prstGeom prst="rect">
            <a:avLst/>
          </a:prstGeom>
          <a:blipFill rotWithShape="1">
            <a:blip r:embed="rId4"/>
            <a:tile tx="0" ty="0" sx="100000" sy="100000" flip="none" algn="tl"/>
          </a:blipFill>
          <a:ln w="28575" algn="ctr">
            <a:noFill/>
            <a:miter lim="800000"/>
          </a:ln>
          <a:effectLst/>
        </p:spPr>
        <p:txBody>
          <a:bodyPr wrap="none" anchor="ctr"/>
          <a:lstStyle/>
          <a:p>
            <a:pPr algn="l">
              <a:defRPr/>
            </a:pPr>
            <a:endParaRPr lang="zh-CN" altLang="en-US" sz="1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nLst>
      <p:par>
        <p:cTn id="1" dur="indefinite" restart="never" nodeType="tmRoot"/>
      </p:par>
    </p:tnLst>
  </p:timing>
  <p:hf sldNum="0" hdr="0" ftr="0"/>
  <p:txStyles>
    <p:titleStyle>
      <a:lvl1pPr algn="l" rtl="0" eaLnBrk="0" fontAlgn="base" hangingPunct="0">
        <a:spcBef>
          <a:spcPct val="0"/>
        </a:spcBef>
        <a:spcAft>
          <a:spcPct val="0"/>
        </a:spcAft>
        <a:defRPr sz="267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anose="020B0604020202020204" pitchFamily="34" charset="0"/>
          <a:ea typeface="华文中宋" panose="02010600040101010101" pitchFamily="2" charset="-122"/>
        </a:defRPr>
      </a:lvl2pPr>
      <a:lvl3pPr algn="l" rtl="0" eaLnBrk="0" fontAlgn="base" hangingPunct="0">
        <a:spcBef>
          <a:spcPct val="0"/>
        </a:spcBef>
        <a:spcAft>
          <a:spcPct val="0"/>
        </a:spcAft>
        <a:defRPr sz="3200" b="1">
          <a:solidFill>
            <a:schemeClr val="tx2"/>
          </a:solidFill>
          <a:latin typeface="Arial" panose="020B0604020202020204" pitchFamily="34" charset="0"/>
          <a:ea typeface="华文中宋" panose="02010600040101010101" pitchFamily="2" charset="-122"/>
        </a:defRPr>
      </a:lvl3pPr>
      <a:lvl4pPr algn="l" rtl="0" eaLnBrk="0" fontAlgn="base" hangingPunct="0">
        <a:spcBef>
          <a:spcPct val="0"/>
        </a:spcBef>
        <a:spcAft>
          <a:spcPct val="0"/>
        </a:spcAft>
        <a:defRPr sz="3200" b="1">
          <a:solidFill>
            <a:schemeClr val="tx2"/>
          </a:solidFill>
          <a:latin typeface="Arial" panose="020B0604020202020204" pitchFamily="34" charset="0"/>
          <a:ea typeface="华文中宋" panose="02010600040101010101" pitchFamily="2" charset="-122"/>
        </a:defRPr>
      </a:lvl4pPr>
      <a:lvl5pPr algn="l" rtl="0" eaLnBrk="0" fontAlgn="base" hangingPunct="0">
        <a:spcBef>
          <a:spcPct val="0"/>
        </a:spcBef>
        <a:spcAft>
          <a:spcPct val="0"/>
        </a:spcAft>
        <a:defRPr sz="3200" b="1">
          <a:solidFill>
            <a:schemeClr val="tx2"/>
          </a:solidFill>
          <a:latin typeface="Arial" panose="020B0604020202020204" pitchFamily="34" charset="0"/>
          <a:ea typeface="华文中宋" panose="02010600040101010101" pitchFamily="2" charset="-122"/>
        </a:defRPr>
      </a:lvl5pPr>
      <a:lvl6pPr marL="457200" algn="l" rtl="0" fontAlgn="base">
        <a:spcBef>
          <a:spcPct val="0"/>
        </a:spcBef>
        <a:spcAft>
          <a:spcPct val="0"/>
        </a:spcAft>
        <a:defRPr sz="3200" b="1">
          <a:solidFill>
            <a:schemeClr val="tx2"/>
          </a:solidFill>
          <a:latin typeface="Arial" panose="020B0604020202020204" pitchFamily="34" charset="0"/>
          <a:ea typeface="华文中宋" panose="02010600040101010101" pitchFamily="2" charset="-122"/>
        </a:defRPr>
      </a:lvl6pPr>
      <a:lvl7pPr marL="914400" algn="l" rtl="0" fontAlgn="base">
        <a:spcBef>
          <a:spcPct val="0"/>
        </a:spcBef>
        <a:spcAft>
          <a:spcPct val="0"/>
        </a:spcAft>
        <a:defRPr sz="3200" b="1">
          <a:solidFill>
            <a:schemeClr val="tx2"/>
          </a:solidFill>
          <a:latin typeface="Arial" panose="020B0604020202020204" pitchFamily="34" charset="0"/>
          <a:ea typeface="华文中宋" panose="02010600040101010101" pitchFamily="2" charset="-122"/>
        </a:defRPr>
      </a:lvl7pPr>
      <a:lvl8pPr marL="1371600" algn="l" rtl="0" fontAlgn="base">
        <a:spcBef>
          <a:spcPct val="0"/>
        </a:spcBef>
        <a:spcAft>
          <a:spcPct val="0"/>
        </a:spcAft>
        <a:defRPr sz="3200" b="1">
          <a:solidFill>
            <a:schemeClr val="tx2"/>
          </a:solidFill>
          <a:latin typeface="Arial" panose="020B0604020202020204" pitchFamily="34" charset="0"/>
          <a:ea typeface="华文中宋" panose="02010600040101010101" pitchFamily="2" charset="-122"/>
        </a:defRPr>
      </a:lvl8pPr>
      <a:lvl9pPr marL="1828800" algn="l" rtl="0" fontAlgn="base">
        <a:spcBef>
          <a:spcPct val="0"/>
        </a:spcBef>
        <a:spcAft>
          <a:spcPct val="0"/>
        </a:spcAft>
        <a:defRPr sz="3200" b="1">
          <a:solidFill>
            <a:schemeClr val="tx2"/>
          </a:solidFill>
          <a:latin typeface="Arial" panose="020B0604020202020204" pitchFamily="34" charset="0"/>
          <a:ea typeface="华文中宋" panose="02010600040101010101" pitchFamily="2" charset="-122"/>
        </a:defRPr>
      </a:lvl9pPr>
    </p:titleStyle>
    <p:bodyStyle>
      <a:lvl1pPr marL="285750" indent="-285750" algn="l" rtl="0" eaLnBrk="0" fontAlgn="base" hangingPunct="0">
        <a:spcBef>
          <a:spcPts val="80"/>
        </a:spcBef>
        <a:spcAft>
          <a:spcPct val="0"/>
        </a:spcAft>
        <a:buChar char="•"/>
        <a:defRPr sz="2670">
          <a:solidFill>
            <a:schemeClr val="tx1"/>
          </a:solidFill>
          <a:latin typeface="+mn-lt"/>
          <a:ea typeface="+mn-ea"/>
          <a:cs typeface="+mn-cs"/>
        </a:defRPr>
      </a:lvl1pPr>
      <a:lvl2pPr marL="619760" indent="-238125" algn="l" rtl="0" eaLnBrk="0" fontAlgn="base" hangingPunct="0">
        <a:spcBef>
          <a:spcPts val="80"/>
        </a:spcBef>
        <a:spcAft>
          <a:spcPct val="0"/>
        </a:spcAft>
        <a:buChar char="–"/>
        <a:defRPr sz="2335">
          <a:solidFill>
            <a:schemeClr val="tx1"/>
          </a:solidFill>
          <a:latin typeface="+mn-lt"/>
          <a:ea typeface="+mn-ea"/>
        </a:defRPr>
      </a:lvl2pPr>
      <a:lvl3pPr marL="953135" indent="-190500" algn="l" rtl="0" eaLnBrk="0" fontAlgn="base" hangingPunct="0">
        <a:spcBef>
          <a:spcPts val="80"/>
        </a:spcBef>
        <a:spcAft>
          <a:spcPct val="0"/>
        </a:spcAft>
        <a:buChar char="•"/>
        <a:defRPr sz="2000">
          <a:solidFill>
            <a:schemeClr val="tx1"/>
          </a:solidFill>
          <a:latin typeface="+mn-lt"/>
          <a:ea typeface="+mn-ea"/>
        </a:defRPr>
      </a:lvl3pPr>
      <a:lvl4pPr marL="1334770" indent="-190500" algn="l" rtl="0" eaLnBrk="0" fontAlgn="base" hangingPunct="0">
        <a:spcBef>
          <a:spcPts val="80"/>
        </a:spcBef>
        <a:spcAft>
          <a:spcPct val="0"/>
        </a:spcAft>
        <a:buChar char="–"/>
        <a:defRPr sz="1670">
          <a:solidFill>
            <a:schemeClr val="tx1"/>
          </a:solidFill>
          <a:latin typeface="+mn-lt"/>
          <a:ea typeface="+mn-ea"/>
        </a:defRPr>
      </a:lvl4pPr>
      <a:lvl5pPr marL="1716405" indent="-190500" algn="l" rtl="0" eaLnBrk="0" fontAlgn="base" hangingPunct="0">
        <a:spcBef>
          <a:spcPts val="80"/>
        </a:spcBef>
        <a:spcAft>
          <a:spcPct val="0"/>
        </a:spcAft>
        <a:buChar char="»"/>
        <a:defRPr sz="1670">
          <a:solidFill>
            <a:schemeClr val="tx1"/>
          </a:solidFill>
          <a:latin typeface="+mn-lt"/>
          <a:ea typeface="+mn-ea"/>
        </a:defRPr>
      </a:lvl5pPr>
      <a:lvl6pPr marL="2097405" indent="-190500" algn="l" rtl="0" fontAlgn="base">
        <a:spcBef>
          <a:spcPts val="80"/>
        </a:spcBef>
        <a:spcAft>
          <a:spcPct val="0"/>
        </a:spcAft>
        <a:buChar char="»"/>
        <a:defRPr sz="1670">
          <a:solidFill>
            <a:schemeClr val="tx1"/>
          </a:solidFill>
          <a:latin typeface="+mn-lt"/>
          <a:ea typeface="+mn-ea"/>
        </a:defRPr>
      </a:lvl6pPr>
      <a:lvl7pPr marL="2479040" indent="-190500" algn="l" rtl="0" fontAlgn="base">
        <a:spcBef>
          <a:spcPts val="80"/>
        </a:spcBef>
        <a:spcAft>
          <a:spcPct val="0"/>
        </a:spcAft>
        <a:buChar char="»"/>
        <a:defRPr sz="1670">
          <a:solidFill>
            <a:schemeClr val="tx1"/>
          </a:solidFill>
          <a:latin typeface="+mn-lt"/>
          <a:ea typeface="+mn-ea"/>
        </a:defRPr>
      </a:lvl7pPr>
      <a:lvl8pPr marL="2860040" indent="-190500" algn="l" rtl="0" fontAlgn="base">
        <a:spcBef>
          <a:spcPts val="80"/>
        </a:spcBef>
        <a:spcAft>
          <a:spcPct val="0"/>
        </a:spcAft>
        <a:buChar char="»"/>
        <a:defRPr sz="1670">
          <a:solidFill>
            <a:schemeClr val="tx1"/>
          </a:solidFill>
          <a:latin typeface="+mn-lt"/>
          <a:ea typeface="+mn-ea"/>
        </a:defRPr>
      </a:lvl8pPr>
      <a:lvl9pPr marL="3241675" indent="-190500" algn="l" rtl="0" fontAlgn="base">
        <a:spcBef>
          <a:spcPts val="80"/>
        </a:spcBef>
        <a:spcAft>
          <a:spcPct val="0"/>
        </a:spcAft>
        <a:buChar char="»"/>
        <a:defRPr sz="1670">
          <a:solidFill>
            <a:schemeClr val="tx1"/>
          </a:solidFill>
          <a:latin typeface="+mn-lt"/>
          <a:ea typeface="+mn-ea"/>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1175" algn="l" defTabSz="76263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tags" Target="../tags/tag2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tags" Target="../tags/tag25.xml"/><Relationship Id="rId2" Type="http://schemas.openxmlformats.org/officeDocument/2006/relationships/image" Target="../media/image21.png"/><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tags" Target="../tags/tag29.xml"/><Relationship Id="rId3" Type="http://schemas.openxmlformats.org/officeDocument/2006/relationships/image" Target="../media/image24.png"/><Relationship Id="rId2" Type="http://schemas.openxmlformats.org/officeDocument/2006/relationships/tags" Target="../tags/tag28.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tags" Target="../tags/tag31.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tags" Target="../tags/tag33.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tags" Target="../tags/tag35.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tags" Target="../tags/tag37.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tags" Target="../tags/tag40.xml"/><Relationship Id="rId3" Type="http://schemas.openxmlformats.org/officeDocument/2006/relationships/image" Target="../media/image30.png"/><Relationship Id="rId2" Type="http://schemas.openxmlformats.org/officeDocument/2006/relationships/tags" Target="../tags/tag39.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tags" Target="../tags/tag42.xml"/><Relationship Id="rId1" Type="http://schemas.openxmlformats.org/officeDocument/2006/relationships/tags" Target="../tags/tag4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tags" Target="../tags/tag44.xml"/><Relationship Id="rId1" Type="http://schemas.openxmlformats.org/officeDocument/2006/relationships/tags" Target="../tags/tag4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tags" Target="../tags/tag46.xml"/><Relationship Id="rId1" Type="http://schemas.openxmlformats.org/officeDocument/2006/relationships/tags" Target="../tags/tag4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tags" Target="../tags/tag48.xml"/><Relationship Id="rId1" Type="http://schemas.openxmlformats.org/officeDocument/2006/relationships/tags" Target="../tags/tag4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tags" Target="../tags/tag50.xml"/><Relationship Id="rId1" Type="http://schemas.openxmlformats.org/officeDocument/2006/relationships/tags" Target="../tags/tag49.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tags" Target="../tags/tag52.xml"/><Relationship Id="rId1" Type="http://schemas.openxmlformats.org/officeDocument/2006/relationships/tags" Target="../tags/tag5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tags" Target="../tags/tag54.xml"/><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png"/><Relationship Id="rId2" Type="http://schemas.openxmlformats.org/officeDocument/2006/relationships/tags" Target="../tags/tag56.xml"/><Relationship Id="rId1" Type="http://schemas.openxmlformats.org/officeDocument/2006/relationships/tags" Target="../tags/tag55.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tags" Target="../tags/tag58.xml"/><Relationship Id="rId1" Type="http://schemas.openxmlformats.org/officeDocument/2006/relationships/tags" Target="../tags/tag57.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tags" Target="../tags/tag60.xml"/><Relationship Id="rId1" Type="http://schemas.openxmlformats.org/officeDocument/2006/relationships/tags" Target="../tags/tag59.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tags" Target="../tags/tag5.xml"/><Relationship Id="rId3"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tags" Target="../tags/tag62.xml"/><Relationship Id="rId1" Type="http://schemas.openxmlformats.org/officeDocument/2006/relationships/tags" Target="../tags/tag61.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3.png"/><Relationship Id="rId2" Type="http://schemas.openxmlformats.org/officeDocument/2006/relationships/tags" Target="../tags/tag64.xml"/><Relationship Id="rId1" Type="http://schemas.openxmlformats.org/officeDocument/2006/relationships/tags" Target="../tags/tag63.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4.png"/><Relationship Id="rId2" Type="http://schemas.openxmlformats.org/officeDocument/2006/relationships/tags" Target="../tags/tag66.xml"/><Relationship Id="rId1" Type="http://schemas.openxmlformats.org/officeDocument/2006/relationships/tags" Target="../tags/tag65.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5.png"/><Relationship Id="rId2" Type="http://schemas.openxmlformats.org/officeDocument/2006/relationships/tags" Target="../tags/tag68.xml"/><Relationship Id="rId1" Type="http://schemas.openxmlformats.org/officeDocument/2006/relationships/tags" Target="../tags/tag6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tags" Target="../tags/tag70.xml"/><Relationship Id="rId1" Type="http://schemas.openxmlformats.org/officeDocument/2006/relationships/tags" Target="../tags/tag69.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7.png"/><Relationship Id="rId2" Type="http://schemas.openxmlformats.org/officeDocument/2006/relationships/tags" Target="../tags/tag72.xml"/><Relationship Id="rId1" Type="http://schemas.openxmlformats.org/officeDocument/2006/relationships/tags" Target="../tags/tag71.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8.png"/><Relationship Id="rId2" Type="http://schemas.openxmlformats.org/officeDocument/2006/relationships/tags" Target="../tags/tag74.xml"/><Relationship Id="rId1" Type="http://schemas.openxmlformats.org/officeDocument/2006/relationships/tags" Target="../tags/tag73.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9.png"/><Relationship Id="rId2" Type="http://schemas.openxmlformats.org/officeDocument/2006/relationships/tags" Target="../tags/tag76.xml"/><Relationship Id="rId1" Type="http://schemas.openxmlformats.org/officeDocument/2006/relationships/tags" Target="../tags/tag75.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0.png"/><Relationship Id="rId2" Type="http://schemas.openxmlformats.org/officeDocument/2006/relationships/tags" Target="../tags/tag78.xml"/><Relationship Id="rId1" Type="http://schemas.openxmlformats.org/officeDocument/2006/relationships/tags" Target="../tags/tag77.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1.png"/><Relationship Id="rId2" Type="http://schemas.openxmlformats.org/officeDocument/2006/relationships/tags" Target="../tags/tag80.xml"/><Relationship Id="rId1" Type="http://schemas.openxmlformats.org/officeDocument/2006/relationships/tags" Target="../tags/tag79.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tags" Target="../tags/tag8.xml"/><Relationship Id="rId3"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2.png"/><Relationship Id="rId2" Type="http://schemas.openxmlformats.org/officeDocument/2006/relationships/tags" Target="../tags/tag82.xml"/><Relationship Id="rId1" Type="http://schemas.openxmlformats.org/officeDocument/2006/relationships/tags" Target="../tags/tag81.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tags" Target="../tags/tag84.xml"/><Relationship Id="rId1" Type="http://schemas.openxmlformats.org/officeDocument/2006/relationships/tags" Target="../tags/tag83.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4.png"/><Relationship Id="rId2" Type="http://schemas.openxmlformats.org/officeDocument/2006/relationships/tags" Target="../tags/tag86.xml"/><Relationship Id="rId1" Type="http://schemas.openxmlformats.org/officeDocument/2006/relationships/tags" Target="../tags/tag85.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5.png"/><Relationship Id="rId2" Type="http://schemas.openxmlformats.org/officeDocument/2006/relationships/tags" Target="../tags/tag88.xml"/><Relationship Id="rId1" Type="http://schemas.openxmlformats.org/officeDocument/2006/relationships/tags" Target="../tags/tag8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6.png"/><Relationship Id="rId2" Type="http://schemas.openxmlformats.org/officeDocument/2006/relationships/tags" Target="../tags/tag90.xml"/><Relationship Id="rId1" Type="http://schemas.openxmlformats.org/officeDocument/2006/relationships/tags" Target="../tags/tag89.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7.png"/><Relationship Id="rId2" Type="http://schemas.openxmlformats.org/officeDocument/2006/relationships/tags" Target="../tags/tag92.xml"/><Relationship Id="rId1" Type="http://schemas.openxmlformats.org/officeDocument/2006/relationships/tags" Target="../tags/tag91.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9.png"/><Relationship Id="rId3" Type="http://schemas.openxmlformats.org/officeDocument/2006/relationships/tags" Target="../tags/tag94.xml"/><Relationship Id="rId2" Type="http://schemas.openxmlformats.org/officeDocument/2006/relationships/image" Target="../media/image58.png"/><Relationship Id="rId1" Type="http://schemas.openxmlformats.org/officeDocument/2006/relationships/tags" Target="../tags/tag9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png"/><Relationship Id="rId1" Type="http://schemas.openxmlformats.org/officeDocument/2006/relationships/tags" Target="../tags/tag95.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2.png"/><Relationship Id="rId3" Type="http://schemas.openxmlformats.org/officeDocument/2006/relationships/tags" Target="../tags/tag97.xml"/><Relationship Id="rId2" Type="http://schemas.openxmlformats.org/officeDocument/2006/relationships/image" Target="../media/image61.png"/><Relationship Id="rId1" Type="http://schemas.openxmlformats.org/officeDocument/2006/relationships/tags" Target="../tags/tag9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tags" Target="../tags/tag11.xml"/><Relationship Id="rId3"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tags" Target="../tags/tag20.xml"/><Relationship Id="rId3" Type="http://schemas.openxmlformats.org/officeDocument/2006/relationships/image" Target="../media/image17.png"/><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6"/>
          <p:cNvSpPr txBox="1">
            <a:spLocks noChangeArrowheads="1"/>
          </p:cNvSpPr>
          <p:nvPr/>
        </p:nvSpPr>
        <p:spPr bwMode="auto">
          <a:xfrm>
            <a:off x="3575050" y="2548255"/>
            <a:ext cx="5154930" cy="645160"/>
          </a:xfrm>
          <a:prstGeom prst="rect">
            <a:avLst/>
          </a:prstGeom>
          <a:noFill/>
          <a:ln w="9525">
            <a:noFill/>
            <a:miter lim="800000"/>
          </a:ln>
        </p:spPr>
        <p:txBody>
          <a:bodyPr wrap="square">
            <a:spAutoFit/>
          </a:bodyPr>
          <a:lstStyle/>
          <a:p>
            <a:r>
              <a:rPr sz="3600">
                <a:solidFill>
                  <a:schemeClr val="accent2"/>
                </a:solidFill>
                <a:latin typeface="华文新魏" panose="02010800040101010101" charset="-122"/>
                <a:ea typeface="华文新魏" panose="02010800040101010101" charset="-122"/>
                <a:cs typeface="华文新魏" panose="02010800040101010101" charset="-122"/>
              </a:rPr>
              <a:t>第5章 时间序列预测技术</a:t>
            </a:r>
            <a:endParaRPr sz="3600">
              <a:solidFill>
                <a:schemeClr val="accent2"/>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ransition advTm="2392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5.1 动态数列分析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5.1.2.3 相对动态数列</a:t>
            </a:r>
            <a:endParaRPr lang="zh-CN" altLang="en-US" sz="2400" b="1">
              <a:solidFill>
                <a:srgbClr val="1D41D5"/>
              </a:solidFill>
              <a:latin typeface="+mj-ea"/>
              <a:ea typeface="+mj-ea"/>
              <a:cs typeface="+mj-ea"/>
            </a:endParaRPr>
          </a:p>
        </p:txBody>
      </p:sp>
      <p:sp>
        <p:nvSpPr>
          <p:cNvPr id="4" name="文本框 3"/>
          <p:cNvSpPr txBox="1"/>
          <p:nvPr/>
        </p:nvSpPr>
        <p:spPr>
          <a:xfrm>
            <a:off x="3810000" y="650240"/>
            <a:ext cx="5080000" cy="368300"/>
          </a:xfrm>
          <a:prstGeom prst="rect">
            <a:avLst/>
          </a:prstGeom>
          <a:noFill/>
          <a:ln w="9525">
            <a:noFill/>
          </a:ln>
        </p:spPr>
        <p:txBody>
          <a:bodyPr>
            <a:spAutoFit/>
          </a:bodyPr>
          <a:p>
            <a:pPr marL="0" indent="279400" algn="l"/>
            <a:r>
              <a:rPr lang="zh-CN" sz="1800" b="0">
                <a:solidFill>
                  <a:srgbClr val="000000"/>
                </a:solidFill>
                <a:latin typeface="Times New Roman" panose="02020603050405020304" charset="0"/>
                <a:ea typeface="宋体" panose="02010600030101010101" pitchFamily="2" charset="-122"/>
              </a:rPr>
              <a:t>下面是四个动态数列的变动图。</a:t>
            </a:r>
            <a:endParaRPr lang="zh-CN" altLang="en-US" sz="1800" b="0">
              <a:solidFill>
                <a:srgbClr val="000000"/>
              </a:solidFill>
              <a:latin typeface="Times New Roman" panose="02020603050405020304" charset="0"/>
              <a:ea typeface="宋体" panose="02010600030101010101" pitchFamily="2" charset="-122"/>
            </a:endParaRPr>
          </a:p>
        </p:txBody>
      </p:sp>
      <p:pic>
        <p:nvPicPr>
          <p:cNvPr id="267" name="图片 267" descr="图5-3"/>
          <p:cNvPicPr>
            <a:picLocks noChangeAspect="1"/>
          </p:cNvPicPr>
          <p:nvPr>
            <p:custDataLst>
              <p:tags r:id="rId2"/>
            </p:custDataLst>
          </p:nvPr>
        </p:nvPicPr>
        <p:blipFill>
          <a:blip r:embed="rId3"/>
          <a:stretch>
            <a:fillRect/>
          </a:stretch>
        </p:blipFill>
        <p:spPr>
          <a:xfrm>
            <a:off x="1828800" y="1031240"/>
            <a:ext cx="6186170" cy="4533265"/>
          </a:xfrm>
          <a:prstGeom prst="rect">
            <a:avLst/>
          </a:prstGeom>
        </p:spPr>
      </p:pic>
    </p:spTree>
  </p:cSld>
  <p:clrMapOvr>
    <a:masterClrMapping/>
  </p:clrMapOvr>
  <p:transition advTm="4286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100" name="文本框 99"/>
          <p:cNvSpPr txBox="1"/>
          <p:nvPr/>
        </p:nvSpPr>
        <p:spPr>
          <a:xfrm>
            <a:off x="706755" y="727075"/>
            <a:ext cx="2936875" cy="4827270"/>
          </a:xfrm>
          <a:prstGeom prst="rect">
            <a:avLst/>
          </a:prstGeom>
          <a:noFill/>
          <a:ln w="9525">
            <a:noFill/>
          </a:ln>
        </p:spPr>
        <p:txBody>
          <a:bodyPr wrap="square">
            <a:noAutofit/>
          </a:bodyPr>
          <a:p>
            <a:pPr marL="0" indent="279400" algn="just"/>
            <a:r>
              <a:rPr lang="zh-CN" sz="1800" b="0">
                <a:solidFill>
                  <a:srgbClr val="000000"/>
                </a:solidFill>
                <a:ea typeface="宋体" panose="02010600030101010101" pitchFamily="2" charset="-122"/>
              </a:rPr>
              <a:t>时间序列</a:t>
            </a:r>
            <a:r>
              <a:rPr lang="zh-CN" sz="1800" b="0">
                <a:solidFill>
                  <a:srgbClr val="000000"/>
                </a:solidFill>
                <a:latin typeface="Calibri" panose="020F0502020204030204" pitchFamily="34" charset="0"/>
                <a:ea typeface="宋体" panose="02010600030101010101" pitchFamily="2" charset="-122"/>
              </a:rPr>
              <a:t>模型</a:t>
            </a:r>
            <a:r>
              <a:rPr lang="zh-CN" sz="1800" b="0">
                <a:solidFill>
                  <a:srgbClr val="000000"/>
                </a:solidFill>
                <a:ea typeface="宋体" panose="02010600030101010101" pitchFamily="2" charset="-122"/>
              </a:rPr>
              <a:t>是指将同一统计指标的数值按其发生的时间先后顺序排列而成的数列</a:t>
            </a:r>
            <a:r>
              <a:rPr lang="zh-CN" sz="1800" b="0">
                <a:solidFill>
                  <a:srgbClr val="000000"/>
                </a:solidFill>
                <a:latin typeface="Calibri" panose="020F0502020204030204" pitchFamily="34" charset="0"/>
                <a:ea typeface="宋体" panose="02010600030101010101" pitchFamily="2" charset="-122"/>
              </a:rPr>
              <a:t>进行建模</a:t>
            </a:r>
            <a:r>
              <a:rPr lang="zh-CN" sz="1800" b="0">
                <a:solidFill>
                  <a:srgbClr val="000000"/>
                </a:solidFill>
                <a:ea typeface="宋体" panose="02010600030101010101" pitchFamily="2" charset="-122"/>
              </a:rPr>
              <a:t>。</a:t>
            </a:r>
            <a:r>
              <a:rPr lang="zh-CN" sz="1800" b="0">
                <a:solidFill>
                  <a:srgbClr val="000000"/>
                </a:solidFill>
                <a:latin typeface="Calibri" panose="020F0502020204030204" pitchFamily="34" charset="0"/>
                <a:ea typeface="宋体" panose="02010600030101010101" pitchFamily="2" charset="-122"/>
              </a:rPr>
              <a:t>与</a:t>
            </a:r>
            <a:r>
              <a:rPr lang="zh-CN" sz="1800" b="0">
                <a:solidFill>
                  <a:srgbClr val="000000"/>
                </a:solidFill>
                <a:ea typeface="宋体" panose="02010600030101010101" pitchFamily="2" charset="-122"/>
              </a:rPr>
              <a:t>回归分析对比，</a:t>
            </a:r>
            <a:r>
              <a:rPr lang="zh-CN" sz="1800" b="0">
                <a:solidFill>
                  <a:srgbClr val="000000"/>
                </a:solidFill>
                <a:latin typeface="Calibri" panose="020F0502020204030204" pitchFamily="34" charset="0"/>
                <a:ea typeface="宋体" panose="02010600030101010101" pitchFamily="2" charset="-122"/>
              </a:rPr>
              <a:t>回归分析模型</a:t>
            </a:r>
            <a:r>
              <a:rPr lang="zh-CN" sz="1800" b="0">
                <a:solidFill>
                  <a:srgbClr val="000000"/>
                </a:solidFill>
                <a:ea typeface="宋体" panose="02010600030101010101" pitchFamily="2" charset="-122"/>
              </a:rPr>
              <a:t>是</a:t>
            </a:r>
            <a:r>
              <a:rPr lang="en-US" sz="1800" b="0">
                <a:solidFill>
                  <a:srgbClr val="000000"/>
                </a:solidFill>
                <a:latin typeface="Calibri" panose="020F0502020204030204" pitchFamily="34" charset="0"/>
                <a:ea typeface="宋体" panose="02010600030101010101" pitchFamily="2" charset="-122"/>
              </a:rPr>
              <a:t>“</a:t>
            </a:r>
            <a:r>
              <a:rPr lang="zh-CN" sz="1800" b="0">
                <a:solidFill>
                  <a:srgbClr val="000000"/>
                </a:solidFill>
                <a:ea typeface="宋体" panose="02010600030101010101" pitchFamily="2" charset="-122"/>
              </a:rPr>
              <a:t>外生性</a:t>
            </a:r>
            <a:r>
              <a:rPr lang="en-US" sz="1800" b="0">
                <a:solidFill>
                  <a:srgbClr val="000000"/>
                </a:solidFill>
                <a:latin typeface="Calibri" panose="020F0502020204030204" pitchFamily="34" charset="0"/>
                <a:ea typeface="宋体" panose="02010600030101010101" pitchFamily="2" charset="-122"/>
              </a:rPr>
              <a:t>“</a:t>
            </a:r>
            <a:r>
              <a:rPr lang="zh-CN" sz="1800" b="0">
                <a:solidFill>
                  <a:srgbClr val="000000"/>
                </a:solidFill>
                <a:ea typeface="宋体" panose="02010600030101010101" pitchFamily="2" charset="-122"/>
              </a:rPr>
              <a:t>的技术。</a:t>
            </a:r>
            <a:r>
              <a:rPr lang="zh-CN" sz="1800" b="0">
                <a:solidFill>
                  <a:srgbClr val="000000"/>
                </a:solidFill>
                <a:latin typeface="Calibri" panose="020F0502020204030204" pitchFamily="34" charset="0"/>
                <a:ea typeface="宋体" panose="02010600030101010101" pitchFamily="2" charset="-122"/>
              </a:rPr>
              <a:t>而</a:t>
            </a:r>
            <a:r>
              <a:rPr lang="zh-CN" sz="1800" b="0">
                <a:solidFill>
                  <a:srgbClr val="000000"/>
                </a:solidFill>
                <a:ea typeface="宋体" panose="02010600030101010101" pitchFamily="2" charset="-122"/>
              </a:rPr>
              <a:t>时间序列分析</a:t>
            </a:r>
            <a:r>
              <a:rPr lang="zh-CN" sz="1800" b="0">
                <a:solidFill>
                  <a:srgbClr val="000000"/>
                </a:solidFill>
                <a:latin typeface="Calibri" panose="020F0502020204030204" pitchFamily="34" charset="0"/>
                <a:ea typeface="宋体" panose="02010600030101010101" pitchFamily="2" charset="-122"/>
              </a:rPr>
              <a:t>模型</a:t>
            </a:r>
            <a:r>
              <a:rPr lang="zh-CN" sz="1800" b="0">
                <a:solidFill>
                  <a:srgbClr val="000000"/>
                </a:solidFill>
                <a:ea typeface="宋体" panose="02010600030101010101" pitchFamily="2" charset="-122"/>
              </a:rPr>
              <a:t>的显著特点是</a:t>
            </a:r>
            <a:r>
              <a:rPr lang="en-US" sz="1800" b="0">
                <a:solidFill>
                  <a:srgbClr val="000000"/>
                </a:solidFill>
                <a:latin typeface="Calibri" panose="020F0502020204030204" pitchFamily="34" charset="0"/>
                <a:ea typeface="宋体" panose="02010600030101010101" pitchFamily="2" charset="-122"/>
              </a:rPr>
              <a:t>“</a:t>
            </a:r>
            <a:r>
              <a:rPr lang="zh-CN" sz="1800" b="0">
                <a:solidFill>
                  <a:srgbClr val="000000"/>
                </a:solidFill>
                <a:ea typeface="宋体" panose="02010600030101010101" pitchFamily="2" charset="-122"/>
              </a:rPr>
              <a:t>内生性</a:t>
            </a:r>
            <a:r>
              <a:rPr lang="en-US" sz="1800" b="0">
                <a:solidFill>
                  <a:srgbClr val="000000"/>
                </a:solidFill>
                <a:latin typeface="Calibri" panose="020F0502020204030204" pitchFamily="34" charset="0"/>
                <a:ea typeface="宋体" panose="02010600030101010101" pitchFamily="2" charset="-122"/>
              </a:rPr>
              <a:t>”</a:t>
            </a:r>
            <a:r>
              <a:rPr lang="zh-CN" sz="1800" b="0">
                <a:solidFill>
                  <a:srgbClr val="000000"/>
                </a:solidFill>
                <a:ea typeface="宋体" panose="02010600030101010101" pitchFamily="2" charset="-122"/>
              </a:rPr>
              <a:t>，考虑的仅仅是过去历史的需求数据，通过深入分析一段时间形成的实际需求序列来发现和识别历史需求的隐藏模式，从而进行预测。右边是含有季节因素的时间序列数据，数据来自例2-4，其序列图如图5-4所示。</a:t>
            </a:r>
            <a:endParaRPr lang="zh-CN" altLang="en-US" sz="1800" b="0">
              <a:solidFill>
                <a:srgbClr val="000000"/>
              </a:solidFill>
              <a:ea typeface="宋体" panose="02010600030101010101" pitchFamily="2" charset="-122"/>
            </a:endParaRPr>
          </a:p>
        </p:txBody>
      </p:sp>
      <p:pic>
        <p:nvPicPr>
          <p:cNvPr id="270" name="图片 270" descr="图5-4"/>
          <p:cNvPicPr>
            <a:picLocks noChangeAspect="1"/>
          </p:cNvPicPr>
          <p:nvPr>
            <p:custDataLst>
              <p:tags r:id="rId1"/>
            </p:custDataLst>
          </p:nvPr>
        </p:nvPicPr>
        <p:blipFill>
          <a:blip r:embed="rId2"/>
          <a:stretch>
            <a:fillRect/>
          </a:stretch>
        </p:blipFill>
        <p:spPr>
          <a:xfrm>
            <a:off x="3733800" y="901065"/>
            <a:ext cx="5334000" cy="4174490"/>
          </a:xfrm>
          <a:prstGeom prst="rect">
            <a:avLst/>
          </a:prstGeom>
        </p:spPr>
      </p:pic>
    </p:spTree>
  </p:cSld>
  <p:clrMapOvr>
    <a:masterClrMapping/>
  </p:clrMapOvr>
  <p:transition advTm="4286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grpSp>
        <p:nvGrpSpPr>
          <p:cNvPr id="5" name="组合 4"/>
          <p:cNvGrpSpPr/>
          <p:nvPr/>
        </p:nvGrpSpPr>
        <p:grpSpPr>
          <a:xfrm>
            <a:off x="1143000" y="878840"/>
            <a:ext cx="7492365" cy="4526280"/>
            <a:chOff x="2400" y="1624"/>
            <a:chExt cx="10740" cy="6449"/>
          </a:xfrm>
        </p:grpSpPr>
        <p:pic>
          <p:nvPicPr>
            <p:cNvPr id="3" name="图片 2"/>
            <p:cNvPicPr>
              <a:picLocks noChangeAspect="1"/>
            </p:cNvPicPr>
            <p:nvPr>
              <p:custDataLst>
                <p:tags r:id="rId1"/>
              </p:custDataLst>
            </p:nvPr>
          </p:nvPicPr>
          <p:blipFill>
            <a:blip r:embed="rId2"/>
            <a:stretch>
              <a:fillRect/>
            </a:stretch>
          </p:blipFill>
          <p:spPr>
            <a:xfrm>
              <a:off x="2520" y="1624"/>
              <a:ext cx="10620" cy="256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2400" y="4189"/>
              <a:ext cx="10575" cy="3885"/>
            </a:xfrm>
            <a:prstGeom prst="rect">
              <a:avLst/>
            </a:prstGeom>
          </p:spPr>
        </p:pic>
      </p:grpSp>
    </p:spTree>
  </p:cSld>
  <p:clrMapOvr>
    <a:masterClrMapping/>
  </p:clrMapOvr>
  <p:transition advTm="4286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100" name="文本框 99"/>
          <p:cNvSpPr txBox="1"/>
          <p:nvPr/>
        </p:nvSpPr>
        <p:spPr>
          <a:xfrm>
            <a:off x="799465" y="589915"/>
            <a:ext cx="8265795" cy="645160"/>
          </a:xfrm>
          <a:prstGeom prst="rect">
            <a:avLst/>
          </a:prstGeom>
          <a:noFill/>
          <a:ln w="9525">
            <a:noFill/>
          </a:ln>
        </p:spPr>
        <p:txBody>
          <a:bodyPr wrap="square">
            <a:spAutoFit/>
          </a:bodyPr>
          <a:p>
            <a:pPr marL="0" indent="279400" algn="l"/>
            <a:r>
              <a:rPr lang="zh-CN" sz="1800" b="0">
                <a:solidFill>
                  <a:srgbClr val="000000"/>
                </a:solidFill>
                <a:latin typeface="Calibri" panose="020F0502020204030204" pitchFamily="34" charset="0"/>
                <a:ea typeface="宋体" panose="02010600030101010101" pitchFamily="2" charset="-122"/>
              </a:rPr>
              <a:t>从下图中可以看出，改数据列有一定的趋势和季节性变动，中间一段变异最小，最后几年变异较大。</a:t>
            </a:r>
            <a:endParaRPr lang="zh-CN" altLang="en-US" sz="1800" b="0">
              <a:solidFill>
                <a:srgbClr val="000000"/>
              </a:solidFill>
              <a:latin typeface="Calibri" panose="020F0502020204030204" pitchFamily="34" charset="0"/>
              <a:ea typeface="宋体" panose="02010600030101010101" pitchFamily="2" charset="-122"/>
            </a:endParaRPr>
          </a:p>
        </p:txBody>
      </p:sp>
      <p:pic>
        <p:nvPicPr>
          <p:cNvPr id="271" name="图片 271" descr="图5-5"/>
          <p:cNvPicPr>
            <a:picLocks noChangeAspect="1"/>
          </p:cNvPicPr>
          <p:nvPr>
            <p:custDataLst>
              <p:tags r:id="rId1"/>
            </p:custDataLst>
          </p:nvPr>
        </p:nvPicPr>
        <p:blipFill>
          <a:blip r:embed="rId2"/>
          <a:stretch>
            <a:fillRect/>
          </a:stretch>
        </p:blipFill>
        <p:spPr>
          <a:xfrm>
            <a:off x="1685925" y="1183640"/>
            <a:ext cx="5772785" cy="4457065"/>
          </a:xfrm>
          <a:prstGeom prst="rect">
            <a:avLst/>
          </a:prstGeom>
        </p:spPr>
      </p:pic>
    </p:spTree>
  </p:cSld>
  <p:clrMapOvr>
    <a:masterClrMapping/>
  </p:clrMapOvr>
  <p:transition advTm="4286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5.2.1 移动平均法</a:t>
            </a:r>
            <a:endParaRPr lang="zh-CN" altLang="en-US" sz="2400" b="1">
              <a:solidFill>
                <a:srgbClr val="1D41D5"/>
              </a:solidFill>
              <a:latin typeface="+mj-ea"/>
              <a:ea typeface="+mj-ea"/>
              <a:cs typeface="+mj-ea"/>
            </a:endParaRPr>
          </a:p>
          <a:p>
            <a:pPr algn="l">
              <a:lnSpc>
                <a:spcPct val="150000"/>
              </a:lnSpc>
            </a:pPr>
            <a:r>
              <a:rPr lang="zh-CN" altLang="en-US" sz="2400" b="1">
                <a:solidFill>
                  <a:srgbClr val="1D41D5"/>
                </a:solidFill>
                <a:latin typeface="+mj-ea"/>
                <a:ea typeface="+mj-ea"/>
                <a:cs typeface="+mj-ea"/>
              </a:rPr>
              <a:t>5.2.1.1 简单移动平均法</a:t>
            </a:r>
            <a:endParaRPr lang="zh-CN" altLang="en-US" sz="2400" b="1">
              <a:solidFill>
                <a:srgbClr val="1D41D5"/>
              </a:solidFill>
              <a:latin typeface="+mj-ea"/>
              <a:ea typeface="+mj-ea"/>
              <a:cs typeface="+mj-ea"/>
            </a:endParaRPr>
          </a:p>
        </p:txBody>
      </p:sp>
      <p:grpSp>
        <p:nvGrpSpPr>
          <p:cNvPr id="5" name="组合 4"/>
          <p:cNvGrpSpPr/>
          <p:nvPr/>
        </p:nvGrpSpPr>
        <p:grpSpPr>
          <a:xfrm>
            <a:off x="838200" y="1793240"/>
            <a:ext cx="8279130" cy="3382010"/>
            <a:chOff x="1080" y="2464"/>
            <a:chExt cx="13038" cy="5326"/>
          </a:xfrm>
        </p:grpSpPr>
        <p:pic>
          <p:nvPicPr>
            <p:cNvPr id="3" name="图片 2"/>
            <p:cNvPicPr>
              <a:picLocks noChangeAspect="1"/>
            </p:cNvPicPr>
            <p:nvPr>
              <p:custDataLst>
                <p:tags r:id="rId2"/>
              </p:custDataLst>
            </p:nvPr>
          </p:nvPicPr>
          <p:blipFill>
            <a:blip r:embed="rId3"/>
            <a:stretch>
              <a:fillRect/>
            </a:stretch>
          </p:blipFill>
          <p:spPr>
            <a:xfrm>
              <a:off x="1080" y="2464"/>
              <a:ext cx="13039" cy="1037"/>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080" y="3544"/>
              <a:ext cx="13039" cy="4247"/>
            </a:xfrm>
            <a:prstGeom prst="rect">
              <a:avLst/>
            </a:prstGeom>
          </p:spPr>
        </p:pic>
      </p:grpSp>
    </p:spTree>
  </p:cSld>
  <p:clrMapOvr>
    <a:masterClrMapping/>
  </p:clrMapOvr>
  <p:transition advTm="4286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5.2.1.1 简单移动平均法</a:t>
            </a:r>
            <a:endParaRPr lang="zh-CN" altLang="en-US" sz="2400" b="1">
              <a:solidFill>
                <a:srgbClr val="1D41D5"/>
              </a:solidFill>
              <a:latin typeface="+mj-ea"/>
              <a:ea typeface="+mj-ea"/>
              <a:cs typeface="+mj-ea"/>
            </a:endParaRPr>
          </a:p>
        </p:txBody>
      </p:sp>
      <p:pic>
        <p:nvPicPr>
          <p:cNvPr id="6" name="图片 5"/>
          <p:cNvPicPr>
            <a:picLocks noChangeAspect="1"/>
          </p:cNvPicPr>
          <p:nvPr>
            <p:custDataLst>
              <p:tags r:id="rId2"/>
            </p:custDataLst>
          </p:nvPr>
        </p:nvPicPr>
        <p:blipFill>
          <a:blip r:embed="rId3"/>
          <a:stretch>
            <a:fillRect/>
          </a:stretch>
        </p:blipFill>
        <p:spPr>
          <a:xfrm>
            <a:off x="685800" y="1183640"/>
            <a:ext cx="8423910" cy="2766695"/>
          </a:xfrm>
          <a:prstGeom prst="rect">
            <a:avLst/>
          </a:prstGeom>
        </p:spPr>
      </p:pic>
    </p:spTree>
  </p:cSld>
  <p:clrMapOvr>
    <a:masterClrMapping/>
  </p:clrMapOvr>
  <p:transition advTm="4286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5.2.1.1 简单移动平均法</a:t>
            </a:r>
            <a:endParaRPr lang="zh-CN" altLang="en-US" sz="2400" b="1">
              <a:solidFill>
                <a:srgbClr val="1D41D5"/>
              </a:solidFill>
              <a:latin typeface="+mj-ea"/>
              <a:ea typeface="+mj-ea"/>
              <a:cs typeface="+mj-ea"/>
            </a:endParaRPr>
          </a:p>
        </p:txBody>
      </p:sp>
      <p:pic>
        <p:nvPicPr>
          <p:cNvPr id="272" name="图片 272" descr="图5-6"/>
          <p:cNvPicPr>
            <a:picLocks noChangeAspect="1"/>
          </p:cNvPicPr>
          <p:nvPr>
            <p:custDataLst>
              <p:tags r:id="rId2"/>
            </p:custDataLst>
          </p:nvPr>
        </p:nvPicPr>
        <p:blipFill>
          <a:blip r:embed="rId3"/>
          <a:stretch>
            <a:fillRect/>
          </a:stretch>
        </p:blipFill>
        <p:spPr>
          <a:xfrm>
            <a:off x="1447800" y="1031240"/>
            <a:ext cx="6606540" cy="4318000"/>
          </a:xfrm>
          <a:prstGeom prst="rect">
            <a:avLst/>
          </a:prstGeom>
        </p:spPr>
      </p:pic>
      <p:sp>
        <p:nvSpPr>
          <p:cNvPr id="100" name="文本框 99"/>
          <p:cNvSpPr txBox="1"/>
          <p:nvPr/>
        </p:nvSpPr>
        <p:spPr>
          <a:xfrm>
            <a:off x="4191000" y="574040"/>
            <a:ext cx="4952365" cy="645160"/>
          </a:xfrm>
          <a:prstGeom prst="rect">
            <a:avLst/>
          </a:prstGeom>
          <a:noFill/>
          <a:ln w="9525">
            <a:noFill/>
          </a:ln>
        </p:spPr>
        <p:txBody>
          <a:bodyPr wrap="square">
            <a:spAutoFit/>
          </a:bodyPr>
          <a:p>
            <a:pPr marL="0" indent="266700" algn="l"/>
            <a:r>
              <a:rPr lang="zh-CN" sz="1800" b="0">
                <a:solidFill>
                  <a:srgbClr val="000000"/>
                </a:solidFill>
                <a:latin typeface="Calibri" panose="020F0502020204030204" pitchFamily="34" charset="0"/>
                <a:ea typeface="宋体" panose="02010600030101010101" pitchFamily="2" charset="-122"/>
              </a:rPr>
              <a:t>这里是移动阶数为</a:t>
            </a:r>
            <a:r>
              <a:rPr lang="en-US" sz="1800" b="0">
                <a:solidFill>
                  <a:srgbClr val="000000"/>
                </a:solidFill>
                <a:latin typeface="Calibri" panose="020F0502020204030204" pitchFamily="34" charset="0"/>
                <a:ea typeface="宋体" panose="02010600030101010101" pitchFamily="2" charset="-122"/>
              </a:rPr>
              <a:t>4</a:t>
            </a:r>
            <a:r>
              <a:rPr lang="zh-CN" sz="1800" b="0">
                <a:solidFill>
                  <a:srgbClr val="000000"/>
                </a:solidFill>
                <a:latin typeface="Calibri" panose="020F0502020204030204" pitchFamily="34" charset="0"/>
                <a:ea typeface="宋体" panose="02010600030101010101" pitchFamily="2" charset="-122"/>
              </a:rPr>
              <a:t>时的移动平均预测结果，用简单平均显然是不行的。</a:t>
            </a:r>
            <a:endParaRPr lang="zh-CN" altLang="en-US" sz="1800" b="0">
              <a:solidFill>
                <a:srgbClr val="000000"/>
              </a:solidFill>
              <a:latin typeface="Calibri" panose="020F0502020204030204" pitchFamily="34" charset="0"/>
              <a:ea typeface="宋体" panose="02010600030101010101" pitchFamily="2" charset="-122"/>
            </a:endParaRPr>
          </a:p>
        </p:txBody>
      </p:sp>
    </p:spTree>
  </p:cSld>
  <p:clrMapOvr>
    <a:masterClrMapping/>
  </p:clrMapOvr>
  <p:transition advTm="4286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5.2.1.2 加权移动平均法</a:t>
            </a:r>
            <a:endParaRPr lang="zh-CN" altLang="en-US" sz="2400" b="1">
              <a:solidFill>
                <a:srgbClr val="1D41D5"/>
              </a:solidFill>
              <a:latin typeface="+mj-ea"/>
              <a:ea typeface="+mj-ea"/>
              <a:cs typeface="+mj-ea"/>
            </a:endParaRPr>
          </a:p>
        </p:txBody>
      </p:sp>
      <p:pic>
        <p:nvPicPr>
          <p:cNvPr id="3" name="图片 2"/>
          <p:cNvPicPr>
            <a:picLocks noChangeAspect="1"/>
          </p:cNvPicPr>
          <p:nvPr>
            <p:custDataLst>
              <p:tags r:id="rId2"/>
            </p:custDataLst>
          </p:nvPr>
        </p:nvPicPr>
        <p:blipFill>
          <a:blip r:embed="rId3"/>
          <a:stretch>
            <a:fillRect/>
          </a:stretch>
        </p:blipFill>
        <p:spPr>
          <a:xfrm>
            <a:off x="685800" y="1107440"/>
            <a:ext cx="8329930" cy="3381375"/>
          </a:xfrm>
          <a:prstGeom prst="rect">
            <a:avLst/>
          </a:prstGeom>
        </p:spPr>
      </p:pic>
    </p:spTree>
  </p:cSld>
  <p:clrMapOvr>
    <a:masterClrMapping/>
  </p:clrMapOvr>
  <p:transition advTm="4286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 指数平滑模型</a:t>
            </a:r>
            <a:endParaRPr lang="zh-CN" altLang="en-US" sz="2400" b="1">
              <a:solidFill>
                <a:srgbClr val="1D41D5"/>
              </a:solidFill>
              <a:latin typeface="+mj-ea"/>
              <a:ea typeface="+mj-ea"/>
              <a:cs typeface="+mj-ea"/>
            </a:endParaRPr>
          </a:p>
        </p:txBody>
      </p:sp>
      <p:pic>
        <p:nvPicPr>
          <p:cNvPr id="4" name="图片 3"/>
          <p:cNvPicPr>
            <a:picLocks noChangeAspect="1"/>
          </p:cNvPicPr>
          <p:nvPr>
            <p:custDataLst>
              <p:tags r:id="rId2"/>
            </p:custDataLst>
          </p:nvPr>
        </p:nvPicPr>
        <p:blipFill>
          <a:blip r:embed="rId3"/>
          <a:stretch>
            <a:fillRect/>
          </a:stretch>
        </p:blipFill>
        <p:spPr>
          <a:xfrm>
            <a:off x="914400" y="1031240"/>
            <a:ext cx="7634605" cy="4594860"/>
          </a:xfrm>
          <a:prstGeom prst="rect">
            <a:avLst/>
          </a:prstGeom>
        </p:spPr>
      </p:pic>
    </p:spTree>
  </p:cSld>
  <p:clrMapOvr>
    <a:masterClrMapping/>
  </p:clrMapOvr>
  <p:transition advTm="4286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5.2.2.1 Brown单参数指数平滑模型</a:t>
            </a:r>
            <a:endParaRPr lang="zh-CN" altLang="en-US" sz="2400" b="1">
              <a:solidFill>
                <a:srgbClr val="1D41D5"/>
              </a:solidFill>
              <a:latin typeface="+mj-ea"/>
              <a:ea typeface="+mj-ea"/>
              <a:cs typeface="+mj-ea"/>
            </a:endParaRPr>
          </a:p>
        </p:txBody>
      </p:sp>
      <p:grpSp>
        <p:nvGrpSpPr>
          <p:cNvPr id="6" name="组合 5"/>
          <p:cNvGrpSpPr/>
          <p:nvPr/>
        </p:nvGrpSpPr>
        <p:grpSpPr>
          <a:xfrm>
            <a:off x="762000" y="1183640"/>
            <a:ext cx="7995920" cy="3469640"/>
            <a:chOff x="1200" y="1624"/>
            <a:chExt cx="12592" cy="5464"/>
          </a:xfrm>
        </p:grpSpPr>
        <p:pic>
          <p:nvPicPr>
            <p:cNvPr id="3" name="图片 2"/>
            <p:cNvPicPr>
              <a:picLocks noChangeAspect="1"/>
            </p:cNvPicPr>
            <p:nvPr>
              <p:custDataLst>
                <p:tags r:id="rId2"/>
              </p:custDataLst>
            </p:nvPr>
          </p:nvPicPr>
          <p:blipFill>
            <a:blip r:embed="rId3"/>
            <a:stretch>
              <a:fillRect/>
            </a:stretch>
          </p:blipFill>
          <p:spPr>
            <a:xfrm>
              <a:off x="1320" y="1624"/>
              <a:ext cx="12472" cy="3568"/>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1200" y="5192"/>
              <a:ext cx="12472" cy="1897"/>
            </a:xfrm>
            <a:prstGeom prst="rect">
              <a:avLst/>
            </a:prstGeom>
          </p:spPr>
        </p:pic>
      </p:grpSp>
    </p:spTree>
  </p:cSld>
  <p:clrMapOvr>
    <a:masterClrMapping/>
  </p:clrMapOvr>
  <p:transition advTm="4286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441325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本章思维导图</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pic>
        <p:nvPicPr>
          <p:cNvPr id="134" name="图片 134" descr="思维导图5"/>
          <p:cNvPicPr>
            <a:picLocks noChangeAspect="1"/>
          </p:cNvPicPr>
          <p:nvPr>
            <p:custDataLst>
              <p:tags r:id="rId1"/>
            </p:custDataLst>
          </p:nvPr>
        </p:nvPicPr>
        <p:blipFill>
          <a:blip r:embed="rId2"/>
          <a:stretch>
            <a:fillRect/>
          </a:stretch>
        </p:blipFill>
        <p:spPr>
          <a:xfrm>
            <a:off x="1676083" y="650240"/>
            <a:ext cx="6612965" cy="5040000"/>
          </a:xfrm>
          <a:prstGeom prst="rect">
            <a:avLst/>
          </a:prstGeom>
        </p:spPr>
      </p:pic>
    </p:spTree>
  </p:cSld>
  <p:clrMapOvr>
    <a:masterClrMapping/>
  </p:clrMapOvr>
  <p:transition advTm="4286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5.2.2.1 Brown单参数指数平滑模型</a:t>
            </a:r>
            <a:endParaRPr lang="zh-CN" altLang="en-US" sz="2400" b="1">
              <a:solidFill>
                <a:srgbClr val="1D41D5"/>
              </a:solidFill>
              <a:latin typeface="+mj-ea"/>
              <a:ea typeface="+mj-ea"/>
              <a:cs typeface="+mj-ea"/>
            </a:endParaRPr>
          </a:p>
        </p:txBody>
      </p:sp>
      <p:pic>
        <p:nvPicPr>
          <p:cNvPr id="4" name="图片 3"/>
          <p:cNvPicPr>
            <a:picLocks noChangeAspect="1"/>
          </p:cNvPicPr>
          <p:nvPr>
            <p:custDataLst>
              <p:tags r:id="rId2"/>
            </p:custDataLst>
          </p:nvPr>
        </p:nvPicPr>
        <p:blipFill>
          <a:blip r:embed="rId3"/>
          <a:stretch>
            <a:fillRect/>
          </a:stretch>
        </p:blipFill>
        <p:spPr>
          <a:xfrm>
            <a:off x="762000" y="1183640"/>
            <a:ext cx="8148320" cy="3225800"/>
          </a:xfrm>
          <a:prstGeom prst="rect">
            <a:avLst/>
          </a:prstGeom>
        </p:spPr>
      </p:pic>
    </p:spTree>
  </p:cSld>
  <p:clrMapOvr>
    <a:masterClrMapping/>
  </p:clrMapOvr>
  <p:transition advTm="4286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5.2.2.1 Brown单参数指数平滑模型</a:t>
            </a:r>
            <a:endParaRPr lang="zh-CN" altLang="en-US" sz="2400" b="1">
              <a:solidFill>
                <a:srgbClr val="1D41D5"/>
              </a:solidFill>
              <a:latin typeface="+mj-ea"/>
              <a:ea typeface="+mj-ea"/>
              <a:cs typeface="+mj-ea"/>
            </a:endParaRPr>
          </a:p>
        </p:txBody>
      </p:sp>
      <p:pic>
        <p:nvPicPr>
          <p:cNvPr id="273" name="图片 273" descr="图5-7"/>
          <p:cNvPicPr>
            <a:picLocks noChangeAspect="1"/>
          </p:cNvPicPr>
          <p:nvPr>
            <p:custDataLst>
              <p:tags r:id="rId2"/>
            </p:custDataLst>
          </p:nvPr>
        </p:nvPicPr>
        <p:blipFill>
          <a:blip r:embed="rId3"/>
          <a:stretch>
            <a:fillRect/>
          </a:stretch>
        </p:blipFill>
        <p:spPr>
          <a:xfrm>
            <a:off x="685800" y="955040"/>
            <a:ext cx="8161020" cy="4096385"/>
          </a:xfrm>
          <a:prstGeom prst="rect">
            <a:avLst/>
          </a:prstGeom>
        </p:spPr>
      </p:pic>
    </p:spTree>
  </p:cSld>
  <p:clrMapOvr>
    <a:masterClrMapping/>
  </p:clrMapOvr>
  <p:transition advTm="4286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5.2.2.1 Brown单参数指数平滑模型</a:t>
            </a:r>
            <a:endParaRPr lang="zh-CN" altLang="en-US" sz="2400" b="1">
              <a:solidFill>
                <a:srgbClr val="1D41D5"/>
              </a:solidFill>
              <a:latin typeface="+mj-ea"/>
              <a:ea typeface="+mj-ea"/>
              <a:cs typeface="+mj-ea"/>
            </a:endParaRPr>
          </a:p>
        </p:txBody>
      </p:sp>
      <p:pic>
        <p:nvPicPr>
          <p:cNvPr id="3" name="图片 2"/>
          <p:cNvPicPr>
            <a:picLocks noChangeAspect="1"/>
          </p:cNvPicPr>
          <p:nvPr>
            <p:custDataLst>
              <p:tags r:id="rId2"/>
            </p:custDataLst>
          </p:nvPr>
        </p:nvPicPr>
        <p:blipFill>
          <a:blip r:embed="rId3"/>
          <a:stretch>
            <a:fillRect/>
          </a:stretch>
        </p:blipFill>
        <p:spPr>
          <a:xfrm>
            <a:off x="762000" y="1183640"/>
            <a:ext cx="8127365" cy="1897380"/>
          </a:xfrm>
          <a:prstGeom prst="rect">
            <a:avLst/>
          </a:prstGeom>
        </p:spPr>
      </p:pic>
    </p:spTree>
  </p:cSld>
  <p:clrMapOvr>
    <a:masterClrMapping/>
  </p:clrMapOvr>
  <p:transition advTm="4286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5.2.2.1 Brown单参数指数平滑模型</a:t>
            </a:r>
            <a:endParaRPr lang="zh-CN" altLang="en-US" sz="2400" b="1">
              <a:solidFill>
                <a:srgbClr val="1D41D5"/>
              </a:solidFill>
              <a:latin typeface="+mj-ea"/>
              <a:ea typeface="+mj-ea"/>
              <a:cs typeface="+mj-ea"/>
            </a:endParaRPr>
          </a:p>
        </p:txBody>
      </p:sp>
      <p:pic>
        <p:nvPicPr>
          <p:cNvPr id="274" name="图片 274" descr="图5-8"/>
          <p:cNvPicPr>
            <a:picLocks noChangeAspect="1"/>
          </p:cNvPicPr>
          <p:nvPr>
            <p:custDataLst>
              <p:tags r:id="rId2"/>
            </p:custDataLst>
          </p:nvPr>
        </p:nvPicPr>
        <p:blipFill>
          <a:blip r:embed="rId3"/>
          <a:stretch>
            <a:fillRect/>
          </a:stretch>
        </p:blipFill>
        <p:spPr>
          <a:xfrm>
            <a:off x="3505200" y="1107440"/>
            <a:ext cx="5492115" cy="4577080"/>
          </a:xfrm>
          <a:prstGeom prst="rect">
            <a:avLst/>
          </a:prstGeom>
        </p:spPr>
      </p:pic>
      <p:sp>
        <p:nvSpPr>
          <p:cNvPr id="100" name="文本框 99"/>
          <p:cNvSpPr txBox="1"/>
          <p:nvPr/>
        </p:nvSpPr>
        <p:spPr>
          <a:xfrm>
            <a:off x="685800" y="1259840"/>
            <a:ext cx="2682240" cy="2030095"/>
          </a:xfrm>
          <a:prstGeom prst="rect">
            <a:avLst/>
          </a:prstGeom>
          <a:noFill/>
          <a:ln w="9525">
            <a:noFill/>
          </a:ln>
        </p:spPr>
        <p:txBody>
          <a:bodyPr wrap="square">
            <a:spAutoFit/>
          </a:bodyPr>
          <a:p>
            <a:pPr marL="0" indent="0" algn="l"/>
            <a:r>
              <a:rPr lang="zh-CN" sz="1800" b="0">
                <a:solidFill>
                  <a:srgbClr val="000000"/>
                </a:solidFill>
                <a:ea typeface="宋体" panose="02010600030101010101" pitchFamily="2" charset="-122"/>
              </a:rPr>
              <a:t>从简单指数平滑模型的参数估计结果知，平滑系数</a:t>
            </a:r>
            <a:r>
              <a:rPr lang="en-US" sz="1800" b="0">
                <a:solidFill>
                  <a:srgbClr val="000000"/>
                </a:solidFill>
                <a:latin typeface="Times New Roman" panose="02020603050405020304" charset="0"/>
                <a:ea typeface="宋体" panose="02010600030101010101" pitchFamily="2" charset="-122"/>
              </a:rPr>
              <a:t> α = 0.3596</a:t>
            </a:r>
            <a:r>
              <a:rPr lang="zh-CN" sz="1800" b="0">
                <a:solidFill>
                  <a:srgbClr val="000000"/>
                </a:solidFill>
                <a:ea typeface="宋体" panose="02010600030101010101" pitchFamily="2" charset="-122"/>
              </a:rPr>
              <a:t>，模型预测值为</a:t>
            </a:r>
            <a:r>
              <a:rPr lang="en-US" sz="1800" b="0">
                <a:solidFill>
                  <a:srgbClr val="000000"/>
                </a:solidFill>
                <a:latin typeface="Times New Roman" panose="02020603050405020304" charset="0"/>
                <a:ea typeface="宋体" panose="02010600030101010101" pitchFamily="2" charset="-122"/>
              </a:rPr>
              <a:t>17.578</a:t>
            </a:r>
            <a:r>
              <a:rPr lang="zh-CN" sz="1800" b="0">
                <a:solidFill>
                  <a:srgbClr val="000000"/>
                </a:solidFill>
                <a:ea typeface="宋体" panose="02010600030101010101" pitchFamily="2" charset="-122"/>
              </a:rPr>
              <a:t>。由于该数据既有趋势又有季节变动，所以拟合效果并不好，见</a:t>
            </a:r>
            <a:r>
              <a:rPr lang="zh-CN" sz="1800" b="0">
                <a:solidFill>
                  <a:srgbClr val="000000"/>
                </a:solidFill>
                <a:latin typeface="Times New Roman" panose="02020603050405020304" charset="0"/>
                <a:ea typeface="宋体" panose="02010600030101010101" pitchFamily="2" charset="-122"/>
              </a:rPr>
              <a:t>右图</a:t>
            </a:r>
            <a:r>
              <a:rPr lang="zh-CN" sz="1800" b="0">
                <a:solidFill>
                  <a:srgbClr val="000000"/>
                </a:solidFill>
                <a:ea typeface="宋体" panose="02010600030101010101" pitchFamily="2" charset="-122"/>
              </a:rPr>
              <a:t>。</a:t>
            </a:r>
            <a:endParaRPr lang="zh-CN" altLang="en-US" sz="1800" b="0">
              <a:solidFill>
                <a:srgbClr val="000000"/>
              </a:solidFill>
              <a:ea typeface="宋体" panose="02010600030101010101" pitchFamily="2" charset="-122"/>
            </a:endParaRPr>
          </a:p>
        </p:txBody>
      </p:sp>
    </p:spTree>
  </p:cSld>
  <p:clrMapOvr>
    <a:masterClrMapping/>
  </p:clrMapOvr>
  <p:transition advTm="4286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5.2.2.2 Holt双参数指数平滑模型</a:t>
            </a:r>
            <a:endParaRPr lang="zh-CN" altLang="en-US" sz="2400" b="1">
              <a:solidFill>
                <a:srgbClr val="1D41D5"/>
              </a:solidFill>
              <a:latin typeface="+mj-ea"/>
              <a:ea typeface="+mj-ea"/>
              <a:cs typeface="+mj-ea"/>
            </a:endParaRPr>
          </a:p>
        </p:txBody>
      </p:sp>
      <p:pic>
        <p:nvPicPr>
          <p:cNvPr id="3" name="图片 2"/>
          <p:cNvPicPr>
            <a:picLocks noChangeAspect="1"/>
          </p:cNvPicPr>
          <p:nvPr>
            <p:custDataLst>
              <p:tags r:id="rId2"/>
            </p:custDataLst>
          </p:nvPr>
        </p:nvPicPr>
        <p:blipFill>
          <a:blip r:embed="rId3"/>
          <a:stretch>
            <a:fillRect/>
          </a:stretch>
        </p:blipFill>
        <p:spPr>
          <a:xfrm>
            <a:off x="685800" y="1031240"/>
            <a:ext cx="8395970" cy="3767455"/>
          </a:xfrm>
          <a:prstGeom prst="rect">
            <a:avLst/>
          </a:prstGeom>
        </p:spPr>
      </p:pic>
    </p:spTree>
  </p:cSld>
  <p:clrMapOvr>
    <a:masterClrMapping/>
  </p:clrMapOvr>
  <p:transition advTm="4286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5.2.2.2 Holt双参数指数平滑模型</a:t>
            </a:r>
            <a:endParaRPr lang="zh-CN" altLang="en-US" sz="2400" b="1">
              <a:solidFill>
                <a:srgbClr val="1D41D5"/>
              </a:solidFill>
              <a:latin typeface="+mj-ea"/>
              <a:ea typeface="+mj-ea"/>
              <a:cs typeface="+mj-ea"/>
            </a:endParaRPr>
          </a:p>
        </p:txBody>
      </p:sp>
      <p:pic>
        <p:nvPicPr>
          <p:cNvPr id="276" name="图片 276" descr="图5-9"/>
          <p:cNvPicPr>
            <a:picLocks noChangeAspect="1"/>
          </p:cNvPicPr>
          <p:nvPr>
            <p:custDataLst>
              <p:tags r:id="rId2"/>
            </p:custDataLst>
          </p:nvPr>
        </p:nvPicPr>
        <p:blipFill>
          <a:blip r:embed="rId3"/>
          <a:stretch>
            <a:fillRect/>
          </a:stretch>
        </p:blipFill>
        <p:spPr>
          <a:xfrm>
            <a:off x="761683" y="1107123"/>
            <a:ext cx="7920000" cy="4084314"/>
          </a:xfrm>
          <a:prstGeom prst="rect">
            <a:avLst/>
          </a:prstGeom>
        </p:spPr>
      </p:pic>
    </p:spTree>
  </p:cSld>
  <p:clrMapOvr>
    <a:masterClrMapping/>
  </p:clrMapOvr>
  <p:transition advTm="4286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5.2.2.2 Holt双参数指数平滑模型</a:t>
            </a:r>
            <a:endParaRPr lang="zh-CN" altLang="en-US" sz="2400" b="1">
              <a:solidFill>
                <a:srgbClr val="1D41D5"/>
              </a:solidFill>
              <a:latin typeface="+mj-ea"/>
              <a:ea typeface="+mj-ea"/>
              <a:cs typeface="+mj-ea"/>
            </a:endParaRPr>
          </a:p>
        </p:txBody>
      </p:sp>
      <p:sp>
        <p:nvSpPr>
          <p:cNvPr id="100" name="文本框 99"/>
          <p:cNvSpPr txBox="1"/>
          <p:nvPr/>
        </p:nvSpPr>
        <p:spPr>
          <a:xfrm>
            <a:off x="762000" y="1031240"/>
            <a:ext cx="2944495" cy="3476625"/>
          </a:xfrm>
          <a:prstGeom prst="rect">
            <a:avLst/>
          </a:prstGeom>
          <a:noFill/>
          <a:ln w="9525">
            <a:noFill/>
          </a:ln>
        </p:spPr>
        <p:txBody>
          <a:bodyPr wrap="square">
            <a:spAutoFit/>
          </a:bodyPr>
          <a:p>
            <a:pPr marL="0" indent="0" algn="l"/>
            <a:r>
              <a:rPr sz="2000" b="0">
                <a:solidFill>
                  <a:srgbClr val="000000"/>
                </a:solidFill>
                <a:ea typeface="宋体" panose="02010600030101010101" pitchFamily="2" charset="-122"/>
              </a:rPr>
              <a:t>α的值大约为 0.03，这表明短期的、近期的观察和历史的、更远的观察都在时间序列的趋势估计中起作用。β值也约为0.03，表明线性趋势是有的。由于没有考虑周期性因素的影响，预测结果也就没有考虑季节性因素，这时候的预测结果也近似为线性的。</a:t>
            </a:r>
            <a:endParaRPr sz="2000" b="0">
              <a:solidFill>
                <a:srgbClr val="000000"/>
              </a:solidFill>
              <a:ea typeface="宋体" panose="02010600030101010101" pitchFamily="2" charset="-122"/>
            </a:endParaRPr>
          </a:p>
        </p:txBody>
      </p:sp>
      <p:pic>
        <p:nvPicPr>
          <p:cNvPr id="277" name="图片 277" descr="图5-10"/>
          <p:cNvPicPr>
            <a:picLocks noChangeAspect="1"/>
          </p:cNvPicPr>
          <p:nvPr>
            <p:custDataLst>
              <p:tags r:id="rId2"/>
            </p:custDataLst>
          </p:nvPr>
        </p:nvPicPr>
        <p:blipFill>
          <a:blip r:embed="rId3"/>
          <a:stretch>
            <a:fillRect/>
          </a:stretch>
        </p:blipFill>
        <p:spPr>
          <a:xfrm>
            <a:off x="3657600" y="955040"/>
            <a:ext cx="5278120" cy="4711700"/>
          </a:xfrm>
          <a:prstGeom prst="rect">
            <a:avLst/>
          </a:prstGeom>
        </p:spPr>
      </p:pic>
    </p:spTree>
  </p:cSld>
  <p:clrMapOvr>
    <a:masterClrMapping/>
  </p:clrMapOvr>
  <p:transition advTm="4286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5.2.2.3 Holt-Winters三参数平滑模型</a:t>
            </a:r>
            <a:endParaRPr lang="zh-CN" altLang="en-US" sz="2400" b="1">
              <a:solidFill>
                <a:srgbClr val="1D41D5"/>
              </a:solidFill>
              <a:latin typeface="+mj-ea"/>
              <a:ea typeface="+mj-ea"/>
              <a:cs typeface="+mj-ea"/>
            </a:endParaRPr>
          </a:p>
        </p:txBody>
      </p:sp>
      <p:pic>
        <p:nvPicPr>
          <p:cNvPr id="3" name="图片 2"/>
          <p:cNvPicPr>
            <a:picLocks noChangeAspect="1"/>
          </p:cNvPicPr>
          <p:nvPr>
            <p:custDataLst>
              <p:tags r:id="rId2"/>
            </p:custDataLst>
          </p:nvPr>
        </p:nvPicPr>
        <p:blipFill>
          <a:blip r:embed="rId3"/>
          <a:stretch>
            <a:fillRect/>
          </a:stretch>
        </p:blipFill>
        <p:spPr>
          <a:xfrm>
            <a:off x="762000" y="974090"/>
            <a:ext cx="8066405" cy="4559935"/>
          </a:xfrm>
          <a:prstGeom prst="rect">
            <a:avLst/>
          </a:prstGeom>
        </p:spPr>
      </p:pic>
    </p:spTree>
  </p:cSld>
  <p:clrMapOvr>
    <a:masterClrMapping/>
  </p:clrMapOvr>
  <p:transition advTm="4286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5.2.2.3 Holt-Winters三参数平滑模型</a:t>
            </a:r>
            <a:endParaRPr lang="zh-CN" altLang="en-US" sz="2400" b="1">
              <a:solidFill>
                <a:srgbClr val="1D41D5"/>
              </a:solidFill>
              <a:latin typeface="+mj-ea"/>
              <a:ea typeface="+mj-ea"/>
              <a:cs typeface="+mj-ea"/>
            </a:endParaRPr>
          </a:p>
        </p:txBody>
      </p:sp>
      <p:pic>
        <p:nvPicPr>
          <p:cNvPr id="4" name="图片 3"/>
          <p:cNvPicPr>
            <a:picLocks noChangeAspect="1"/>
          </p:cNvPicPr>
          <p:nvPr>
            <p:custDataLst>
              <p:tags r:id="rId2"/>
            </p:custDataLst>
          </p:nvPr>
        </p:nvPicPr>
        <p:blipFill>
          <a:blip r:embed="rId3"/>
          <a:stretch>
            <a:fillRect/>
          </a:stretch>
        </p:blipFill>
        <p:spPr>
          <a:xfrm>
            <a:off x="685800" y="1183640"/>
            <a:ext cx="8302625" cy="3477895"/>
          </a:xfrm>
          <a:prstGeom prst="rect">
            <a:avLst/>
          </a:prstGeom>
        </p:spPr>
      </p:pic>
    </p:spTree>
  </p:cSld>
  <p:clrMapOvr>
    <a:masterClrMapping/>
  </p:clrMapOvr>
  <p:transition advTm="4286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5.2.2.3 Holt-Winters三参数平滑模型</a:t>
            </a:r>
            <a:endParaRPr lang="zh-CN" altLang="en-US" sz="2400" b="1">
              <a:solidFill>
                <a:srgbClr val="1D41D5"/>
              </a:solidFill>
              <a:latin typeface="+mj-ea"/>
              <a:ea typeface="+mj-ea"/>
              <a:cs typeface="+mj-ea"/>
            </a:endParaRPr>
          </a:p>
        </p:txBody>
      </p:sp>
      <p:pic>
        <p:nvPicPr>
          <p:cNvPr id="278" name="图片 278" descr="图5-11"/>
          <p:cNvPicPr>
            <a:picLocks noChangeAspect="1"/>
          </p:cNvPicPr>
          <p:nvPr>
            <p:custDataLst>
              <p:tags r:id="rId2"/>
            </p:custDataLst>
          </p:nvPr>
        </p:nvPicPr>
        <p:blipFill>
          <a:blip r:embed="rId3"/>
          <a:stretch>
            <a:fillRect/>
          </a:stretch>
        </p:blipFill>
        <p:spPr>
          <a:xfrm>
            <a:off x="1066800" y="2098040"/>
            <a:ext cx="7158510" cy="3600000"/>
          </a:xfrm>
          <a:prstGeom prst="rect">
            <a:avLst/>
          </a:prstGeom>
        </p:spPr>
      </p:pic>
      <p:sp>
        <p:nvSpPr>
          <p:cNvPr id="100" name="文本框 99"/>
          <p:cNvSpPr txBox="1"/>
          <p:nvPr/>
        </p:nvSpPr>
        <p:spPr>
          <a:xfrm>
            <a:off x="762000" y="899160"/>
            <a:ext cx="8257540" cy="1198880"/>
          </a:xfrm>
          <a:prstGeom prst="rect">
            <a:avLst/>
          </a:prstGeom>
          <a:noFill/>
          <a:ln w="9525">
            <a:noFill/>
          </a:ln>
        </p:spPr>
        <p:txBody>
          <a:bodyPr wrap="square">
            <a:spAutoFit/>
          </a:bodyPr>
          <a:p>
            <a:pPr marL="0" indent="0" algn="l"/>
            <a:r>
              <a:rPr lang="zh-CN" sz="1800" b="0">
                <a:solidFill>
                  <a:srgbClr val="000000"/>
                </a:solidFill>
                <a:ea typeface="宋体" panose="02010600030101010101" pitchFamily="2" charset="-122"/>
              </a:rPr>
              <a:t>从模型</a:t>
            </a:r>
            <a:r>
              <a:rPr lang="zh-CN" sz="1800" b="0">
                <a:solidFill>
                  <a:srgbClr val="000000"/>
                </a:solidFill>
                <a:latin typeface="Times New Roman" panose="02020603050405020304" charset="0"/>
                <a:ea typeface="宋体" panose="02010600030101010101" pitchFamily="2" charset="-122"/>
              </a:rPr>
              <a:t>拟合结果</a:t>
            </a:r>
            <a:r>
              <a:rPr lang="zh-CN" sz="1800" b="0">
                <a:solidFill>
                  <a:srgbClr val="000000"/>
                </a:solidFill>
                <a:ea typeface="宋体" panose="02010600030101010101" pitchFamily="2" charset="-122"/>
              </a:rPr>
              <a:t>可以看出，</a:t>
            </a:r>
            <a:r>
              <a:rPr lang="en-US" sz="1800" b="0">
                <a:solidFill>
                  <a:srgbClr val="000000"/>
                </a:solidFill>
                <a:latin typeface="Times New Roman" panose="02020603050405020304" charset="0"/>
                <a:ea typeface="宋体" panose="02010600030101010101" pitchFamily="2" charset="-122"/>
              </a:rPr>
              <a:t>hw </a:t>
            </a:r>
            <a:r>
              <a:rPr lang="zh-CN" sz="1800" b="0">
                <a:solidFill>
                  <a:srgbClr val="000000"/>
                </a:solidFill>
                <a:ea typeface="宋体" panose="02010600030101010101" pitchFamily="2" charset="-122"/>
              </a:rPr>
              <a:t>的平滑是使用三个参数完成的：</a:t>
            </a:r>
            <a:r>
              <a:rPr lang="en-US" sz="1800" b="0">
                <a:solidFill>
                  <a:srgbClr val="000000"/>
                </a:solidFill>
                <a:latin typeface="Times New Roman" panose="02020603050405020304" charset="0"/>
                <a:ea typeface="宋体" panose="02010600030101010101" pitchFamily="2" charset="-122"/>
              </a:rPr>
              <a:t>α</a:t>
            </a:r>
            <a:r>
              <a:rPr lang="zh-CN" sz="1800" b="0">
                <a:solidFill>
                  <a:srgbClr val="000000"/>
                </a:solidFill>
                <a:ea typeface="宋体" panose="02010600030101010101" pitchFamily="2" charset="-122"/>
              </a:rPr>
              <a:t>、</a:t>
            </a:r>
            <a:r>
              <a:rPr lang="en-US" sz="1800" b="0">
                <a:solidFill>
                  <a:srgbClr val="000000"/>
                </a:solidFill>
                <a:latin typeface="Times New Roman" panose="02020603050405020304" charset="0"/>
                <a:ea typeface="宋体" panose="02010600030101010101" pitchFamily="2" charset="-122"/>
              </a:rPr>
              <a:t>β</a:t>
            </a:r>
            <a:r>
              <a:rPr lang="zh-CN" sz="1800" b="0">
                <a:solidFill>
                  <a:srgbClr val="000000"/>
                </a:solidFill>
                <a:ea typeface="宋体" panose="02010600030101010101" pitchFamily="2" charset="-122"/>
              </a:rPr>
              <a:t>和</a:t>
            </a:r>
            <a:r>
              <a:rPr lang="en-US" sz="1800" b="0">
                <a:solidFill>
                  <a:srgbClr val="000000"/>
                </a:solidFill>
                <a:latin typeface="Times New Roman" panose="02020603050405020304" charset="0"/>
                <a:ea typeface="宋体" panose="02010600030101010101" pitchFamily="2" charset="-122"/>
              </a:rPr>
              <a:t>γ</a:t>
            </a:r>
            <a:r>
              <a:rPr lang="zh-CN" sz="1800" b="0">
                <a:solidFill>
                  <a:srgbClr val="000000"/>
                </a:solidFill>
                <a:ea typeface="宋体" panose="02010600030101010101" pitchFamily="2" charset="-122"/>
              </a:rPr>
              <a:t>。</a:t>
            </a:r>
            <a:r>
              <a:rPr lang="en-US" sz="1800" b="0">
                <a:solidFill>
                  <a:srgbClr val="000000"/>
                </a:solidFill>
                <a:latin typeface="Times New Roman" panose="02020603050405020304" charset="0"/>
                <a:ea typeface="宋体" panose="02010600030101010101" pitchFamily="2" charset="-122"/>
              </a:rPr>
              <a:t>α</a:t>
            </a:r>
            <a:r>
              <a:rPr lang="zh-CN" sz="1800" b="0">
                <a:solidFill>
                  <a:srgbClr val="000000"/>
                </a:solidFill>
                <a:ea typeface="宋体" panose="02010600030101010101" pitchFamily="2" charset="-122"/>
              </a:rPr>
              <a:t>估计趋势（或水平）分量，</a:t>
            </a:r>
            <a:r>
              <a:rPr lang="en-US" sz="1800" b="0">
                <a:solidFill>
                  <a:srgbClr val="000000"/>
                </a:solidFill>
                <a:latin typeface="Times New Roman" panose="02020603050405020304" charset="0"/>
                <a:ea typeface="宋体" panose="02010600030101010101" pitchFamily="2" charset="-122"/>
              </a:rPr>
              <a:t>β </a:t>
            </a:r>
            <a:r>
              <a:rPr lang="zh-CN" sz="1800" b="0">
                <a:solidFill>
                  <a:srgbClr val="000000"/>
                </a:solidFill>
                <a:ea typeface="宋体" panose="02010600030101010101" pitchFamily="2" charset="-122"/>
              </a:rPr>
              <a:t>估计趋势分量的斜率，而</a:t>
            </a:r>
            <a:r>
              <a:rPr lang="en-US" sz="1800" b="0">
                <a:solidFill>
                  <a:srgbClr val="000000"/>
                </a:solidFill>
                <a:latin typeface="Times New Roman" panose="02020603050405020304" charset="0"/>
                <a:ea typeface="宋体" panose="02010600030101010101" pitchFamily="2" charset="-122"/>
              </a:rPr>
              <a:t>γ</a:t>
            </a:r>
            <a:r>
              <a:rPr lang="zh-CN" sz="1800" b="0">
                <a:solidFill>
                  <a:srgbClr val="000000"/>
                </a:solidFill>
                <a:ea typeface="宋体" panose="02010600030101010101" pitchFamily="2" charset="-122"/>
              </a:rPr>
              <a:t>估计季节性分量。这些估计值基于系列中的最新时间点，这些值将用于预测。</a:t>
            </a:r>
            <a:r>
              <a:rPr lang="en-US" sz="1800" b="0">
                <a:solidFill>
                  <a:srgbClr val="000000"/>
                </a:solidFill>
                <a:latin typeface="Times New Roman" panose="02020603050405020304" charset="0"/>
                <a:ea typeface="宋体" panose="02010600030101010101" pitchFamily="2" charset="-122"/>
              </a:rPr>
              <a:t>α</a:t>
            </a:r>
            <a:r>
              <a:rPr lang="zh-CN" sz="1800" b="0">
                <a:solidFill>
                  <a:srgbClr val="000000"/>
                </a:solidFill>
                <a:ea typeface="宋体" panose="02010600030101010101" pitchFamily="2" charset="-122"/>
              </a:rPr>
              <a:t>、</a:t>
            </a:r>
            <a:r>
              <a:rPr lang="en-US" sz="1800" b="0">
                <a:solidFill>
                  <a:srgbClr val="000000"/>
                </a:solidFill>
                <a:latin typeface="Times New Roman" panose="02020603050405020304" charset="0"/>
                <a:ea typeface="宋体" panose="02010600030101010101" pitchFamily="2" charset="-122"/>
              </a:rPr>
              <a:t>β</a:t>
            </a:r>
            <a:r>
              <a:rPr lang="zh-CN" sz="1800" b="0">
                <a:solidFill>
                  <a:srgbClr val="000000"/>
                </a:solidFill>
                <a:ea typeface="宋体" panose="02010600030101010101" pitchFamily="2" charset="-122"/>
              </a:rPr>
              <a:t>和</a:t>
            </a:r>
            <a:r>
              <a:rPr lang="en-US" sz="1800" b="0">
                <a:solidFill>
                  <a:srgbClr val="000000"/>
                </a:solidFill>
                <a:latin typeface="Times New Roman" panose="02020603050405020304" charset="0"/>
                <a:ea typeface="宋体" panose="02010600030101010101" pitchFamily="2" charset="-122"/>
              </a:rPr>
              <a:t>γ</a:t>
            </a:r>
            <a:r>
              <a:rPr lang="zh-CN" sz="1800" b="0">
                <a:solidFill>
                  <a:srgbClr val="000000"/>
                </a:solidFill>
                <a:ea typeface="宋体" panose="02010600030101010101" pitchFamily="2" charset="-122"/>
              </a:rPr>
              <a:t>的值范围从 </a:t>
            </a:r>
            <a:r>
              <a:rPr lang="en-US" sz="1800" b="0">
                <a:solidFill>
                  <a:srgbClr val="000000"/>
                </a:solidFill>
                <a:latin typeface="Times New Roman" panose="02020603050405020304" charset="0"/>
                <a:ea typeface="宋体" panose="02010600030101010101" pitchFamily="2" charset="-122"/>
              </a:rPr>
              <a:t>0 </a:t>
            </a:r>
            <a:r>
              <a:rPr lang="zh-CN" sz="1800" b="0">
                <a:solidFill>
                  <a:srgbClr val="000000"/>
                </a:solidFill>
                <a:ea typeface="宋体" panose="02010600030101010101" pitchFamily="2" charset="-122"/>
              </a:rPr>
              <a:t>到 </a:t>
            </a:r>
            <a:r>
              <a:rPr lang="en-US" sz="1800" b="0">
                <a:solidFill>
                  <a:srgbClr val="000000"/>
                </a:solidFill>
                <a:latin typeface="Times New Roman" panose="02020603050405020304" charset="0"/>
                <a:ea typeface="宋体" panose="02010600030101010101" pitchFamily="2" charset="-122"/>
              </a:rPr>
              <a:t>1</a:t>
            </a:r>
            <a:r>
              <a:rPr lang="zh-CN" sz="1800" b="0">
                <a:solidFill>
                  <a:srgbClr val="000000"/>
                </a:solidFill>
                <a:ea typeface="宋体" panose="02010600030101010101" pitchFamily="2" charset="-122"/>
              </a:rPr>
              <a:t>，其中接近 </a:t>
            </a:r>
            <a:r>
              <a:rPr lang="en-US" sz="1800" b="0">
                <a:solidFill>
                  <a:srgbClr val="000000"/>
                </a:solidFill>
                <a:latin typeface="Times New Roman" panose="02020603050405020304" charset="0"/>
                <a:ea typeface="宋体" panose="02010600030101010101" pitchFamily="2" charset="-122"/>
              </a:rPr>
              <a:t>0 </a:t>
            </a:r>
            <a:r>
              <a:rPr lang="zh-CN" sz="1800" b="0">
                <a:solidFill>
                  <a:srgbClr val="000000"/>
                </a:solidFill>
                <a:ea typeface="宋体" panose="02010600030101010101" pitchFamily="2" charset="-122"/>
              </a:rPr>
              <a:t>的值表示最近的观测值在估计中的权重很小。</a:t>
            </a:r>
            <a:endParaRPr lang="zh-CN" altLang="en-US" sz="1800" b="0">
              <a:solidFill>
                <a:srgbClr val="000000"/>
              </a:solidFill>
              <a:ea typeface="宋体" panose="02010600030101010101" pitchFamily="2" charset="-122"/>
            </a:endParaRPr>
          </a:p>
        </p:txBody>
      </p:sp>
    </p:spTree>
  </p:cSld>
  <p:clrMapOvr>
    <a:masterClrMapping/>
  </p:clrMapOvr>
  <p:transition advTm="4286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5.1 动态数列分析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5.1.1 动态序列的概念</a:t>
            </a:r>
            <a:endParaRPr lang="zh-CN" altLang="en-US" sz="2400" b="1">
              <a:solidFill>
                <a:srgbClr val="1D41D5"/>
              </a:solidFill>
              <a:latin typeface="+mj-ea"/>
              <a:ea typeface="+mj-ea"/>
              <a:cs typeface="+mj-ea"/>
            </a:endParaRPr>
          </a:p>
        </p:txBody>
      </p:sp>
      <p:pic>
        <p:nvPicPr>
          <p:cNvPr id="5" name="图片 4"/>
          <p:cNvPicPr>
            <a:picLocks noChangeAspect="1"/>
          </p:cNvPicPr>
          <p:nvPr>
            <p:custDataLst>
              <p:tags r:id="rId2"/>
            </p:custDataLst>
          </p:nvPr>
        </p:nvPicPr>
        <p:blipFill>
          <a:blip r:embed="rId3"/>
          <a:stretch>
            <a:fillRect/>
          </a:stretch>
        </p:blipFill>
        <p:spPr>
          <a:xfrm>
            <a:off x="838200" y="1183640"/>
            <a:ext cx="7920000" cy="1903519"/>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1295400" y="3164840"/>
            <a:ext cx="6480000" cy="1190899"/>
          </a:xfrm>
          <a:prstGeom prst="rect">
            <a:avLst/>
          </a:prstGeom>
        </p:spPr>
      </p:pic>
    </p:spTree>
  </p:cSld>
  <p:clrMapOvr>
    <a:masterClrMapping/>
  </p:clrMapOvr>
  <p:transition advTm="4286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5.2 时间序列模型</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5.2.2.3 Holt-Winters三参数平滑模型</a:t>
            </a:r>
            <a:endParaRPr lang="zh-CN" altLang="en-US" sz="2400" b="1">
              <a:solidFill>
                <a:srgbClr val="1D41D5"/>
              </a:solidFill>
              <a:latin typeface="+mj-ea"/>
              <a:ea typeface="+mj-ea"/>
              <a:cs typeface="+mj-ea"/>
            </a:endParaRPr>
          </a:p>
        </p:txBody>
      </p:sp>
      <p:sp>
        <p:nvSpPr>
          <p:cNvPr id="100" name="文本框 99"/>
          <p:cNvSpPr txBox="1"/>
          <p:nvPr/>
        </p:nvSpPr>
        <p:spPr>
          <a:xfrm>
            <a:off x="685800" y="1031240"/>
            <a:ext cx="3206115" cy="4399915"/>
          </a:xfrm>
          <a:prstGeom prst="rect">
            <a:avLst/>
          </a:prstGeom>
          <a:noFill/>
          <a:ln w="9525">
            <a:noFill/>
          </a:ln>
        </p:spPr>
        <p:txBody>
          <a:bodyPr wrap="square">
            <a:spAutoFit/>
          </a:bodyPr>
          <a:p>
            <a:pPr marL="0" indent="0" algn="just"/>
            <a:r>
              <a:rPr sz="2000" b="0">
                <a:solidFill>
                  <a:srgbClr val="000000"/>
                </a:solidFill>
                <a:ea typeface="宋体" panose="02010600030101010101" pitchFamily="2" charset="-122"/>
              </a:rPr>
              <a:t>从</a:t>
            </a:r>
            <a:r>
              <a:rPr lang="zh-CN" sz="2000" b="0">
                <a:solidFill>
                  <a:srgbClr val="000000"/>
                </a:solidFill>
                <a:ea typeface="宋体" panose="02010600030101010101" pitchFamily="2" charset="-122"/>
              </a:rPr>
              <a:t>右图</a:t>
            </a:r>
            <a:r>
              <a:rPr sz="2000" b="0">
                <a:solidFill>
                  <a:srgbClr val="000000"/>
                </a:solidFill>
                <a:ea typeface="宋体" panose="02010600030101010101" pitchFamily="2" charset="-122"/>
              </a:rPr>
              <a:t>我们可以看到α的平滑估计值为 0.0372，趋势平滑系数β为0.0372，季节平滑系数γ估计值为0.6731。α的值大约为 0.03，这表明短期的、近期的观察和历史的、更远的观察都在时间序列的趋势估计中起一定作用。β值为0.03，表明线性趋势也是存在的，γ值为0.6731，说明季节因素的作用也不可忽视，这时候的预测结果也是带有季节因素影响的。</a:t>
            </a:r>
            <a:endParaRPr sz="2000" b="0">
              <a:solidFill>
                <a:srgbClr val="000000"/>
              </a:solidFill>
              <a:ea typeface="宋体" panose="02010600030101010101" pitchFamily="2" charset="-122"/>
            </a:endParaRPr>
          </a:p>
        </p:txBody>
      </p:sp>
      <p:pic>
        <p:nvPicPr>
          <p:cNvPr id="279" name="图片 279" descr="图5-12"/>
          <p:cNvPicPr>
            <a:picLocks noChangeAspect="1"/>
          </p:cNvPicPr>
          <p:nvPr>
            <p:custDataLst>
              <p:tags r:id="rId2"/>
            </p:custDataLst>
          </p:nvPr>
        </p:nvPicPr>
        <p:blipFill>
          <a:blip r:embed="rId3"/>
          <a:stretch>
            <a:fillRect/>
          </a:stretch>
        </p:blipFill>
        <p:spPr>
          <a:xfrm>
            <a:off x="3886200" y="955040"/>
            <a:ext cx="5086985" cy="4699000"/>
          </a:xfrm>
          <a:prstGeom prst="rect">
            <a:avLst/>
          </a:prstGeom>
        </p:spPr>
      </p:pic>
    </p:spTree>
  </p:cSld>
  <p:clrMapOvr>
    <a:masterClrMapping/>
  </p:clrMapOvr>
  <p:transition advTm="4286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5.3.1 股票数据的分析</a:t>
            </a:r>
            <a:endParaRPr lang="zh-CN" altLang="en-US" sz="2400" b="1">
              <a:solidFill>
                <a:srgbClr val="1D41D5"/>
              </a:solidFill>
              <a:latin typeface="+mj-ea"/>
              <a:ea typeface="+mj-ea"/>
              <a:cs typeface="+mj-ea"/>
            </a:endParaRPr>
          </a:p>
          <a:p>
            <a:pPr algn="l">
              <a:lnSpc>
                <a:spcPct val="150000"/>
              </a:lnSpc>
            </a:pPr>
            <a:r>
              <a:rPr lang="zh-CN" altLang="en-US" sz="2400" b="1">
                <a:solidFill>
                  <a:srgbClr val="1D41D5"/>
                </a:solidFill>
                <a:latin typeface="+mj-ea"/>
                <a:ea typeface="+mj-ea"/>
                <a:cs typeface="+mj-ea"/>
              </a:rPr>
              <a:t>5.3.1.1 获取股票数据</a:t>
            </a:r>
            <a:endParaRPr lang="zh-CN" altLang="en-US" sz="2400" b="1">
              <a:solidFill>
                <a:srgbClr val="1D41D5"/>
              </a:solidFill>
              <a:latin typeface="+mj-ea"/>
              <a:ea typeface="+mj-ea"/>
              <a:cs typeface="+mj-ea"/>
            </a:endParaRPr>
          </a:p>
        </p:txBody>
      </p:sp>
      <p:pic>
        <p:nvPicPr>
          <p:cNvPr id="280" name="图片 280" descr="图5-13"/>
          <p:cNvPicPr>
            <a:picLocks noChangeAspect="1"/>
          </p:cNvPicPr>
          <p:nvPr>
            <p:custDataLst>
              <p:tags r:id="rId2"/>
            </p:custDataLst>
          </p:nvPr>
        </p:nvPicPr>
        <p:blipFill>
          <a:blip r:embed="rId3"/>
          <a:stretch>
            <a:fillRect/>
          </a:stretch>
        </p:blipFill>
        <p:spPr>
          <a:xfrm>
            <a:off x="3885883" y="802640"/>
            <a:ext cx="5086985" cy="4267200"/>
          </a:xfrm>
          <a:prstGeom prst="rect">
            <a:avLst/>
          </a:prstGeom>
        </p:spPr>
      </p:pic>
      <p:sp>
        <p:nvSpPr>
          <p:cNvPr id="4" name="文本框 3"/>
          <p:cNvSpPr txBox="1"/>
          <p:nvPr/>
        </p:nvSpPr>
        <p:spPr>
          <a:xfrm>
            <a:off x="685800" y="1564640"/>
            <a:ext cx="3022600" cy="3692525"/>
          </a:xfrm>
          <a:prstGeom prst="rect">
            <a:avLst/>
          </a:prstGeom>
          <a:noFill/>
          <a:ln w="9525">
            <a:noFill/>
          </a:ln>
        </p:spPr>
        <p:txBody>
          <a:bodyPr wrap="square">
            <a:spAutoFit/>
          </a:bodyPr>
          <a:p>
            <a:pPr marL="0" indent="0" algn="l"/>
            <a:r>
              <a:rPr lang="zh-CN" sz="1800" b="0">
                <a:solidFill>
                  <a:srgbClr val="000000"/>
                </a:solidFill>
                <a:latin typeface="Calibri" panose="020F0502020204030204" pitchFamily="34" charset="0"/>
                <a:ea typeface="宋体" panose="02010600030101010101" pitchFamily="2" charset="-122"/>
              </a:rPr>
              <a:t>今从证券网站（这类网站很多，也可从</a:t>
            </a:r>
            <a:r>
              <a:rPr lang="en-US" sz="1800" b="0">
                <a:solidFill>
                  <a:srgbClr val="000000"/>
                </a:solidFill>
                <a:latin typeface="Calibri" panose="020F0502020204030204" pitchFamily="34" charset="0"/>
                <a:ea typeface="宋体" panose="02010600030101010101" pitchFamily="2" charset="-122"/>
              </a:rPr>
              <a:t>1.3.3</a:t>
            </a:r>
            <a:r>
              <a:rPr lang="zh-CN" sz="1800" b="0">
                <a:solidFill>
                  <a:srgbClr val="000000"/>
                </a:solidFill>
                <a:latin typeface="Calibri" panose="020F0502020204030204" pitchFamily="34" charset="0"/>
                <a:ea typeface="宋体" panose="02010600030101010101" pitchFamily="2" charset="-122"/>
              </a:rPr>
              <a:t>节的在线数据中下载）上收集了</a:t>
            </a:r>
            <a:r>
              <a:rPr lang="en-US" sz="1800" b="0">
                <a:solidFill>
                  <a:srgbClr val="000000"/>
                </a:solidFill>
                <a:latin typeface="Calibri" panose="020F0502020204030204" pitchFamily="34" charset="0"/>
                <a:ea typeface="宋体" panose="02010600030101010101" pitchFamily="2" charset="-122"/>
              </a:rPr>
              <a:t>2015-01-01</a:t>
            </a:r>
            <a:r>
              <a:rPr lang="zh-CN" sz="1800" b="0">
                <a:solidFill>
                  <a:srgbClr val="000000"/>
                </a:solidFill>
                <a:latin typeface="Calibri" panose="020F0502020204030204" pitchFamily="34" charset="0"/>
                <a:ea typeface="宋体" panose="02010600030101010101" pitchFamily="2" charset="-122"/>
              </a:rPr>
              <a:t>年至</a:t>
            </a:r>
            <a:r>
              <a:rPr lang="en-US" sz="1800" b="0">
                <a:solidFill>
                  <a:srgbClr val="000000"/>
                </a:solidFill>
                <a:latin typeface="Calibri" panose="020F0502020204030204" pitchFamily="34" charset="0"/>
                <a:ea typeface="宋体" panose="02010600030101010101" pitchFamily="2" charset="-122"/>
              </a:rPr>
              <a:t>2017-12-30</a:t>
            </a:r>
            <a:r>
              <a:rPr lang="zh-CN" sz="1800" b="0">
                <a:solidFill>
                  <a:srgbClr val="000000"/>
                </a:solidFill>
                <a:latin typeface="Calibri" panose="020F0502020204030204" pitchFamily="34" charset="0"/>
                <a:ea typeface="宋体" panose="02010600030101010101" pitchFamily="2" charset="-122"/>
              </a:rPr>
              <a:t>年苏宁易购（股票代码</a:t>
            </a:r>
            <a:r>
              <a:rPr lang="en-US" sz="1800" b="0">
                <a:solidFill>
                  <a:srgbClr val="000000"/>
                </a:solidFill>
                <a:latin typeface="Calibri" panose="020F0502020204030204" pitchFamily="34" charset="0"/>
                <a:ea typeface="宋体" panose="02010600030101010101" pitchFamily="2" charset="-122"/>
              </a:rPr>
              <a:t>002024</a:t>
            </a:r>
            <a:r>
              <a:rPr lang="zh-CN" sz="1800" b="0">
                <a:solidFill>
                  <a:srgbClr val="000000"/>
                </a:solidFill>
                <a:latin typeface="Calibri" panose="020F0502020204030204" pitchFamily="34" charset="0"/>
                <a:ea typeface="宋体" panose="02010600030101010101" pitchFamily="2" charset="-122"/>
              </a:rPr>
              <a:t>）每个交易日的股票基本数据（包括开盘价</a:t>
            </a:r>
            <a:r>
              <a:rPr lang="en-US" sz="1800" b="0">
                <a:solidFill>
                  <a:srgbClr val="000000"/>
                </a:solidFill>
                <a:latin typeface="Calibri" panose="020F0502020204030204" pitchFamily="34" charset="0"/>
                <a:ea typeface="宋体" panose="02010600030101010101" pitchFamily="2" charset="-122"/>
              </a:rPr>
              <a:t>Open</a:t>
            </a:r>
            <a:r>
              <a:rPr lang="zh-CN" sz="1800" b="0">
                <a:solidFill>
                  <a:srgbClr val="000000"/>
                </a:solidFill>
                <a:latin typeface="Calibri" panose="020F0502020204030204" pitchFamily="34" charset="0"/>
                <a:ea typeface="宋体" panose="02010600030101010101" pitchFamily="2" charset="-122"/>
              </a:rPr>
              <a:t>、最高价</a:t>
            </a:r>
            <a:r>
              <a:rPr lang="en-US" sz="1800" b="0">
                <a:solidFill>
                  <a:srgbClr val="000000"/>
                </a:solidFill>
                <a:latin typeface="Calibri" panose="020F0502020204030204" pitchFamily="34" charset="0"/>
                <a:ea typeface="宋体" panose="02010600030101010101" pitchFamily="2" charset="-122"/>
              </a:rPr>
              <a:t>High</a:t>
            </a:r>
            <a:r>
              <a:rPr lang="zh-CN" sz="1800" b="0">
                <a:solidFill>
                  <a:srgbClr val="000000"/>
                </a:solidFill>
                <a:latin typeface="Calibri" panose="020F0502020204030204" pitchFamily="34" charset="0"/>
                <a:ea typeface="宋体" panose="02010600030101010101" pitchFamily="2" charset="-122"/>
              </a:rPr>
              <a:t>、最低价</a:t>
            </a:r>
            <a:r>
              <a:rPr lang="en-US" sz="1800" b="0">
                <a:solidFill>
                  <a:srgbClr val="000000"/>
                </a:solidFill>
                <a:latin typeface="Calibri" panose="020F0502020204030204" pitchFamily="34" charset="0"/>
                <a:ea typeface="宋体" panose="02010600030101010101" pitchFamily="2" charset="-122"/>
              </a:rPr>
              <a:t>Low</a:t>
            </a:r>
            <a:r>
              <a:rPr lang="zh-CN" sz="1800" b="0">
                <a:solidFill>
                  <a:srgbClr val="000000"/>
                </a:solidFill>
                <a:latin typeface="Calibri" panose="020F0502020204030204" pitchFamily="34" charset="0"/>
                <a:ea typeface="宋体" panose="02010600030101010101" pitchFamily="2" charset="-122"/>
              </a:rPr>
              <a:t>、收盘价</a:t>
            </a:r>
            <a:r>
              <a:rPr lang="en-US" sz="1800" b="0">
                <a:solidFill>
                  <a:srgbClr val="000000"/>
                </a:solidFill>
                <a:latin typeface="Calibri" panose="020F0502020204030204" pitchFamily="34" charset="0"/>
                <a:ea typeface="宋体" panose="02010600030101010101" pitchFamily="2" charset="-122"/>
              </a:rPr>
              <a:t>Close</a:t>
            </a:r>
            <a:r>
              <a:rPr lang="zh-CN" sz="1800" b="0">
                <a:solidFill>
                  <a:srgbClr val="000000"/>
                </a:solidFill>
                <a:latin typeface="Calibri" panose="020F0502020204030204" pitchFamily="34" charset="0"/>
                <a:ea typeface="宋体" panose="02010600030101010101" pitchFamily="2" charset="-122"/>
              </a:rPr>
              <a:t>及成交量</a:t>
            </a:r>
            <a:r>
              <a:rPr lang="en-US" sz="1800" b="0">
                <a:solidFill>
                  <a:srgbClr val="000000"/>
                </a:solidFill>
                <a:latin typeface="Calibri" panose="020F0502020204030204" pitchFamily="34" charset="0"/>
                <a:ea typeface="宋体" panose="02010600030101010101" pitchFamily="2" charset="-122"/>
              </a:rPr>
              <a:t>Volune</a:t>
            </a:r>
            <a:r>
              <a:rPr lang="zh-CN" sz="1800" b="0">
                <a:solidFill>
                  <a:srgbClr val="000000"/>
                </a:solidFill>
                <a:latin typeface="Calibri" panose="020F0502020204030204" pitchFamily="34" charset="0"/>
                <a:ea typeface="宋体" panose="02010600030101010101" pitchFamily="2" charset="-122"/>
              </a:rPr>
              <a:t>），这是一种典型的日期时间序列数据集，共</a:t>
            </a:r>
            <a:r>
              <a:rPr lang="en-US" sz="1800" b="0">
                <a:solidFill>
                  <a:srgbClr val="000000"/>
                </a:solidFill>
                <a:latin typeface="Calibri" panose="020F0502020204030204" pitchFamily="34" charset="0"/>
                <a:ea typeface="宋体" panose="02010600030101010101" pitchFamily="2" charset="-122"/>
              </a:rPr>
              <a:t>3</a:t>
            </a:r>
            <a:r>
              <a:rPr lang="zh-CN" sz="1800" b="0">
                <a:solidFill>
                  <a:srgbClr val="000000"/>
                </a:solidFill>
                <a:latin typeface="Calibri" panose="020F0502020204030204" pitchFamily="34" charset="0"/>
                <a:ea typeface="宋体" panose="02010600030101010101" pitchFamily="2" charset="-122"/>
              </a:rPr>
              <a:t>年</a:t>
            </a:r>
            <a:r>
              <a:rPr lang="en-US" sz="1800" b="0">
                <a:solidFill>
                  <a:srgbClr val="000000"/>
                </a:solidFill>
                <a:latin typeface="Calibri" panose="020F0502020204030204" pitchFamily="34" charset="0"/>
                <a:ea typeface="宋体" panose="02010600030101010101" pitchFamily="2" charset="-122"/>
              </a:rPr>
              <a:t>720</a:t>
            </a:r>
            <a:r>
              <a:rPr lang="zh-CN" sz="1800" b="0">
                <a:solidFill>
                  <a:srgbClr val="000000"/>
                </a:solidFill>
                <a:latin typeface="Calibri" panose="020F0502020204030204" pitchFamily="34" charset="0"/>
                <a:ea typeface="宋体" panose="02010600030101010101" pitchFamily="2" charset="-122"/>
              </a:rPr>
              <a:t>组个数据，该数据保存在【股票数据</a:t>
            </a:r>
            <a:r>
              <a:rPr lang="en-US" sz="1800" b="0">
                <a:solidFill>
                  <a:srgbClr val="000000"/>
                </a:solidFill>
                <a:latin typeface="Calibri" panose="020F0502020204030204" pitchFamily="34" charset="0"/>
                <a:ea typeface="宋体" panose="02010600030101010101" pitchFamily="2" charset="-122"/>
              </a:rPr>
              <a:t>.xlsx</a:t>
            </a:r>
            <a:r>
              <a:rPr lang="zh-CN" sz="1800" b="0">
                <a:solidFill>
                  <a:srgbClr val="000000"/>
                </a:solidFill>
                <a:latin typeface="Calibri" panose="020F0502020204030204" pitchFamily="34" charset="0"/>
                <a:ea typeface="宋体" panose="02010600030101010101" pitchFamily="2" charset="-122"/>
              </a:rPr>
              <a:t>】中。</a:t>
            </a:r>
            <a:endParaRPr lang="zh-CN" altLang="en-US" sz="1800" b="0">
              <a:solidFill>
                <a:srgbClr val="000000"/>
              </a:solidFill>
              <a:latin typeface="Calibri" panose="020F0502020204030204" pitchFamily="34" charset="0"/>
              <a:ea typeface="宋体" panose="02010600030101010101" pitchFamily="2" charset="-122"/>
            </a:endParaRPr>
          </a:p>
        </p:txBody>
      </p:sp>
    </p:spTree>
  </p:cSld>
  <p:clrMapOvr>
    <a:masterClrMapping/>
  </p:clrMapOvr>
  <p:transition advTm="4286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5.3.1.2 股票分析图表</a:t>
            </a:r>
            <a:endParaRPr lang="zh-CN" altLang="en-US" sz="2400" b="1">
              <a:solidFill>
                <a:srgbClr val="1D41D5"/>
              </a:solidFill>
              <a:latin typeface="+mj-ea"/>
              <a:ea typeface="+mj-ea"/>
              <a:cs typeface="+mj-ea"/>
            </a:endParaRPr>
          </a:p>
        </p:txBody>
      </p:sp>
      <p:pic>
        <p:nvPicPr>
          <p:cNvPr id="3" name="图片 2"/>
          <p:cNvPicPr>
            <a:picLocks noChangeAspect="1"/>
          </p:cNvPicPr>
          <p:nvPr>
            <p:custDataLst>
              <p:tags r:id="rId2"/>
            </p:custDataLst>
          </p:nvPr>
        </p:nvPicPr>
        <p:blipFill>
          <a:blip r:embed="rId3"/>
          <a:stretch>
            <a:fillRect/>
          </a:stretch>
        </p:blipFill>
        <p:spPr>
          <a:xfrm>
            <a:off x="762000" y="1031240"/>
            <a:ext cx="7882255" cy="3443605"/>
          </a:xfrm>
          <a:prstGeom prst="rect">
            <a:avLst/>
          </a:prstGeom>
        </p:spPr>
      </p:pic>
    </p:spTree>
  </p:cSld>
  <p:clrMapOvr>
    <a:masterClrMapping/>
  </p:clrMapOvr>
  <p:transition advTm="4286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5.3.1.2 股票分析图表</a:t>
            </a:r>
            <a:endParaRPr lang="zh-CN" altLang="en-US" sz="2400" b="1">
              <a:solidFill>
                <a:srgbClr val="1D41D5"/>
              </a:solidFill>
              <a:latin typeface="+mj-ea"/>
              <a:ea typeface="+mj-ea"/>
              <a:cs typeface="+mj-ea"/>
            </a:endParaRPr>
          </a:p>
        </p:txBody>
      </p:sp>
      <p:pic>
        <p:nvPicPr>
          <p:cNvPr id="4" name="图片 3"/>
          <p:cNvPicPr>
            <a:picLocks noChangeAspect="1"/>
          </p:cNvPicPr>
          <p:nvPr>
            <p:custDataLst>
              <p:tags r:id="rId2"/>
            </p:custDataLst>
          </p:nvPr>
        </p:nvPicPr>
        <p:blipFill>
          <a:blip r:embed="rId3"/>
          <a:stretch>
            <a:fillRect/>
          </a:stretch>
        </p:blipFill>
        <p:spPr>
          <a:xfrm>
            <a:off x="762000" y="1336040"/>
            <a:ext cx="7920000" cy="2219130"/>
          </a:xfrm>
          <a:prstGeom prst="rect">
            <a:avLst/>
          </a:prstGeom>
        </p:spPr>
      </p:pic>
    </p:spTree>
  </p:cSld>
  <p:clrMapOvr>
    <a:masterClrMapping/>
  </p:clrMapOvr>
  <p:transition advTm="4286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5.3.1.2 股票分析图表</a:t>
            </a:r>
            <a:endParaRPr lang="zh-CN" altLang="en-US" sz="2400" b="1">
              <a:solidFill>
                <a:srgbClr val="1D41D5"/>
              </a:solidFill>
              <a:latin typeface="+mj-ea"/>
              <a:ea typeface="+mj-ea"/>
              <a:cs typeface="+mj-ea"/>
            </a:endParaRPr>
          </a:p>
        </p:txBody>
      </p:sp>
      <p:pic>
        <p:nvPicPr>
          <p:cNvPr id="284" name="图片 284" descr="图5-14"/>
          <p:cNvPicPr>
            <a:picLocks noChangeAspect="1"/>
          </p:cNvPicPr>
          <p:nvPr>
            <p:custDataLst>
              <p:tags r:id="rId2"/>
            </p:custDataLst>
          </p:nvPr>
        </p:nvPicPr>
        <p:blipFill>
          <a:blip r:embed="rId3"/>
          <a:stretch>
            <a:fillRect/>
          </a:stretch>
        </p:blipFill>
        <p:spPr>
          <a:xfrm>
            <a:off x="1752600" y="1031240"/>
            <a:ext cx="6242050" cy="4683125"/>
          </a:xfrm>
          <a:prstGeom prst="rect">
            <a:avLst/>
          </a:prstGeom>
        </p:spPr>
      </p:pic>
    </p:spTree>
  </p:cSld>
  <p:clrMapOvr>
    <a:masterClrMapping/>
  </p:clrMapOvr>
  <p:transition advTm="4286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5.3.1.2 股票分析图表</a:t>
            </a:r>
            <a:endParaRPr lang="zh-CN" altLang="en-US" sz="2400" b="1">
              <a:solidFill>
                <a:srgbClr val="1D41D5"/>
              </a:solidFill>
              <a:latin typeface="+mj-ea"/>
              <a:ea typeface="+mj-ea"/>
              <a:cs typeface="+mj-ea"/>
            </a:endParaRPr>
          </a:p>
        </p:txBody>
      </p:sp>
      <p:sp>
        <p:nvSpPr>
          <p:cNvPr id="3" name="文本框 2"/>
          <p:cNvSpPr txBox="1"/>
          <p:nvPr/>
        </p:nvSpPr>
        <p:spPr>
          <a:xfrm>
            <a:off x="3810000" y="650240"/>
            <a:ext cx="4572000" cy="368300"/>
          </a:xfrm>
          <a:prstGeom prst="rect">
            <a:avLst/>
          </a:prstGeom>
          <a:noFill/>
        </p:spPr>
        <p:txBody>
          <a:bodyPr wrap="square" rtlCol="0" anchor="t">
            <a:spAutoFit/>
          </a:bodyPr>
          <a:p>
            <a:r>
              <a:rPr lang="zh-CN" altLang="en-US"/>
              <a:t>下图是苏宁易购股票数据的短期 Ｋ 线图</a:t>
            </a:r>
            <a:endParaRPr lang="zh-CN" altLang="en-US"/>
          </a:p>
        </p:txBody>
      </p:sp>
      <p:pic>
        <p:nvPicPr>
          <p:cNvPr id="282" name="图片 282" descr="图5-15"/>
          <p:cNvPicPr>
            <a:picLocks noChangeAspect="1"/>
          </p:cNvPicPr>
          <p:nvPr>
            <p:custDataLst>
              <p:tags r:id="rId2"/>
            </p:custDataLst>
          </p:nvPr>
        </p:nvPicPr>
        <p:blipFill>
          <a:blip r:embed="rId3"/>
          <a:stretch>
            <a:fillRect/>
          </a:stretch>
        </p:blipFill>
        <p:spPr>
          <a:xfrm>
            <a:off x="1752600" y="955040"/>
            <a:ext cx="6336030" cy="4743450"/>
          </a:xfrm>
          <a:prstGeom prst="rect">
            <a:avLst/>
          </a:prstGeom>
        </p:spPr>
      </p:pic>
    </p:spTree>
  </p:cSld>
  <p:clrMapOvr>
    <a:masterClrMapping/>
  </p:clrMapOvr>
  <p:transition advTm="4286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5.3.1.2 股票分析图表</a:t>
            </a:r>
            <a:endParaRPr lang="zh-CN" altLang="en-US" sz="2400" b="1">
              <a:solidFill>
                <a:srgbClr val="1D41D5"/>
              </a:solidFill>
              <a:latin typeface="+mj-ea"/>
              <a:ea typeface="+mj-ea"/>
              <a:cs typeface="+mj-ea"/>
            </a:endParaRPr>
          </a:p>
        </p:txBody>
      </p:sp>
      <p:pic>
        <p:nvPicPr>
          <p:cNvPr id="4" name="图片 3"/>
          <p:cNvPicPr>
            <a:picLocks noChangeAspect="1"/>
          </p:cNvPicPr>
          <p:nvPr>
            <p:custDataLst>
              <p:tags r:id="rId2"/>
            </p:custDataLst>
          </p:nvPr>
        </p:nvPicPr>
        <p:blipFill>
          <a:blip r:embed="rId3"/>
          <a:stretch>
            <a:fillRect/>
          </a:stretch>
        </p:blipFill>
        <p:spPr>
          <a:xfrm>
            <a:off x="762000" y="1247775"/>
            <a:ext cx="7844155" cy="3224530"/>
          </a:xfrm>
          <a:prstGeom prst="rect">
            <a:avLst/>
          </a:prstGeom>
        </p:spPr>
      </p:pic>
    </p:spTree>
  </p:cSld>
  <p:clrMapOvr>
    <a:masterClrMapping/>
  </p:clrMapOvr>
  <p:transition advTm="4286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5.3.1.2 股票分析图表</a:t>
            </a:r>
            <a:endParaRPr lang="zh-CN" altLang="en-US" sz="2400" b="1">
              <a:solidFill>
                <a:srgbClr val="1D41D5"/>
              </a:solidFill>
              <a:latin typeface="+mj-ea"/>
              <a:ea typeface="+mj-ea"/>
              <a:cs typeface="+mj-ea"/>
            </a:endParaRPr>
          </a:p>
        </p:txBody>
      </p:sp>
      <p:sp>
        <p:nvSpPr>
          <p:cNvPr id="100" name="文本框 99"/>
          <p:cNvSpPr txBox="1"/>
          <p:nvPr/>
        </p:nvSpPr>
        <p:spPr>
          <a:xfrm>
            <a:off x="3733800" y="574040"/>
            <a:ext cx="5348605" cy="645160"/>
          </a:xfrm>
          <a:prstGeom prst="rect">
            <a:avLst/>
          </a:prstGeom>
          <a:noFill/>
          <a:ln w="9525">
            <a:noFill/>
          </a:ln>
        </p:spPr>
        <p:txBody>
          <a:bodyPr wrap="square">
            <a:spAutoFit/>
          </a:bodyPr>
          <a:p>
            <a:pPr marL="0" indent="266700" algn="l"/>
            <a:r>
              <a:rPr lang="zh-CN" sz="1800" b="0">
                <a:solidFill>
                  <a:srgbClr val="000000"/>
                </a:solidFill>
                <a:latin typeface="Calibri" panose="020F0502020204030204" pitchFamily="34" charset="0"/>
                <a:ea typeface="宋体" panose="02010600030101010101" pitchFamily="2" charset="-122"/>
              </a:rPr>
              <a:t>从成交量（下图）可以看出，成交量的变动与股票价格表现基本一致。</a:t>
            </a:r>
            <a:endParaRPr lang="zh-CN" altLang="en-US" sz="1800" b="0">
              <a:solidFill>
                <a:srgbClr val="000000"/>
              </a:solidFill>
              <a:latin typeface="Calibri" panose="020F0502020204030204" pitchFamily="34" charset="0"/>
              <a:ea typeface="宋体" panose="02010600030101010101" pitchFamily="2" charset="-122"/>
            </a:endParaRPr>
          </a:p>
        </p:txBody>
      </p:sp>
      <p:pic>
        <p:nvPicPr>
          <p:cNvPr id="283" name="图片 283" descr="图5-16"/>
          <p:cNvPicPr>
            <a:picLocks noChangeAspect="1"/>
          </p:cNvPicPr>
          <p:nvPr>
            <p:custDataLst>
              <p:tags r:id="rId2"/>
            </p:custDataLst>
          </p:nvPr>
        </p:nvPicPr>
        <p:blipFill>
          <a:blip r:embed="rId3"/>
          <a:stretch>
            <a:fillRect/>
          </a:stretch>
        </p:blipFill>
        <p:spPr>
          <a:xfrm>
            <a:off x="837883" y="1183640"/>
            <a:ext cx="7920000" cy="4219329"/>
          </a:xfrm>
          <a:prstGeom prst="rect">
            <a:avLst/>
          </a:prstGeom>
        </p:spPr>
      </p:pic>
    </p:spTree>
  </p:cSld>
  <p:clrMapOvr>
    <a:masterClrMapping/>
  </p:clrMapOvr>
  <p:transition advTm="4286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5.3.1.3  股票趋势分析线</a:t>
            </a:r>
            <a:endParaRPr lang="zh-CN" altLang="en-US" sz="2400" b="1">
              <a:solidFill>
                <a:srgbClr val="1D41D5"/>
              </a:solidFill>
              <a:latin typeface="+mj-ea"/>
              <a:ea typeface="+mj-ea"/>
              <a:cs typeface="+mj-ea"/>
            </a:endParaRPr>
          </a:p>
        </p:txBody>
      </p:sp>
      <p:pic>
        <p:nvPicPr>
          <p:cNvPr id="4" name="图片 3"/>
          <p:cNvPicPr>
            <a:picLocks noChangeAspect="1"/>
          </p:cNvPicPr>
          <p:nvPr>
            <p:custDataLst>
              <p:tags r:id="rId2"/>
            </p:custDataLst>
          </p:nvPr>
        </p:nvPicPr>
        <p:blipFill>
          <a:blip r:embed="rId3"/>
          <a:stretch>
            <a:fillRect/>
          </a:stretch>
        </p:blipFill>
        <p:spPr>
          <a:xfrm>
            <a:off x="762000" y="955040"/>
            <a:ext cx="7934325" cy="4481830"/>
          </a:xfrm>
          <a:prstGeom prst="rect">
            <a:avLst/>
          </a:prstGeom>
        </p:spPr>
      </p:pic>
    </p:spTree>
  </p:cSld>
  <p:clrMapOvr>
    <a:masterClrMapping/>
  </p:clrMapOvr>
  <p:transition advTm="4286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5.3.1.3  股票趋势分析线</a:t>
            </a:r>
            <a:endParaRPr lang="zh-CN" altLang="en-US" sz="2400" b="1">
              <a:solidFill>
                <a:srgbClr val="1D41D5"/>
              </a:solidFill>
              <a:latin typeface="+mj-ea"/>
              <a:ea typeface="+mj-ea"/>
              <a:cs typeface="+mj-ea"/>
            </a:endParaRPr>
          </a:p>
        </p:txBody>
      </p:sp>
      <p:pic>
        <p:nvPicPr>
          <p:cNvPr id="285" name="图片 285" descr="图5-17"/>
          <p:cNvPicPr>
            <a:picLocks noChangeAspect="1"/>
          </p:cNvPicPr>
          <p:nvPr>
            <p:custDataLst>
              <p:tags r:id="rId2"/>
            </p:custDataLst>
          </p:nvPr>
        </p:nvPicPr>
        <p:blipFill>
          <a:blip r:embed="rId3"/>
          <a:stretch>
            <a:fillRect/>
          </a:stretch>
        </p:blipFill>
        <p:spPr>
          <a:xfrm>
            <a:off x="1416050" y="955040"/>
            <a:ext cx="6311900" cy="4720590"/>
          </a:xfrm>
          <a:prstGeom prst="rect">
            <a:avLst/>
          </a:prstGeom>
        </p:spPr>
      </p:pic>
    </p:spTree>
  </p:cSld>
  <p:clrMapOvr>
    <a:masterClrMapping/>
  </p:clrMapOvr>
  <p:transition advTm="4286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5.1 动态数列分析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5.1.1 动态序列的概念</a:t>
            </a:r>
            <a:endParaRPr lang="zh-CN" altLang="en-US" sz="2400" b="1">
              <a:solidFill>
                <a:srgbClr val="1D41D5"/>
              </a:solidFill>
              <a:latin typeface="+mj-ea"/>
              <a:ea typeface="+mj-ea"/>
              <a:cs typeface="+mj-ea"/>
            </a:endParaRPr>
          </a:p>
        </p:txBody>
      </p:sp>
      <p:pic>
        <p:nvPicPr>
          <p:cNvPr id="3" name="图片 2"/>
          <p:cNvPicPr>
            <a:picLocks noChangeAspect="1"/>
          </p:cNvPicPr>
          <p:nvPr>
            <p:custDataLst>
              <p:tags r:id="rId2"/>
            </p:custDataLst>
          </p:nvPr>
        </p:nvPicPr>
        <p:blipFill>
          <a:blip r:embed="rId3"/>
          <a:stretch>
            <a:fillRect/>
          </a:stretch>
        </p:blipFill>
        <p:spPr>
          <a:xfrm>
            <a:off x="838200" y="1031240"/>
            <a:ext cx="7920000" cy="1036325"/>
          </a:xfrm>
          <a:prstGeom prst="rect">
            <a:avLst/>
          </a:prstGeom>
        </p:spPr>
      </p:pic>
      <p:pic>
        <p:nvPicPr>
          <p:cNvPr id="11" name="图片 11" descr="图5-1"/>
          <p:cNvPicPr>
            <a:picLocks noChangeAspect="1"/>
          </p:cNvPicPr>
          <p:nvPr>
            <p:custDataLst>
              <p:tags r:id="rId4"/>
            </p:custDataLst>
          </p:nvPr>
        </p:nvPicPr>
        <p:blipFill>
          <a:blip r:embed="rId5"/>
          <a:stretch>
            <a:fillRect/>
          </a:stretch>
        </p:blipFill>
        <p:spPr>
          <a:xfrm>
            <a:off x="3276600" y="1679575"/>
            <a:ext cx="4985385" cy="3993515"/>
          </a:xfrm>
          <a:prstGeom prst="rect">
            <a:avLst/>
          </a:prstGeom>
        </p:spPr>
      </p:pic>
    </p:spTree>
  </p:cSld>
  <p:clrMapOvr>
    <a:masterClrMapping/>
  </p:clrMapOvr>
  <p:transition advTm="4286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5.3.1.3  股票趋势分析线</a:t>
            </a:r>
            <a:endParaRPr lang="zh-CN" altLang="en-US" sz="2400" b="1">
              <a:solidFill>
                <a:srgbClr val="1D41D5"/>
              </a:solidFill>
              <a:latin typeface="+mj-ea"/>
              <a:ea typeface="+mj-ea"/>
              <a:cs typeface="+mj-ea"/>
            </a:endParaRPr>
          </a:p>
        </p:txBody>
      </p:sp>
      <p:sp>
        <p:nvSpPr>
          <p:cNvPr id="100" name="文本框 99"/>
          <p:cNvSpPr txBox="1"/>
          <p:nvPr/>
        </p:nvSpPr>
        <p:spPr>
          <a:xfrm>
            <a:off x="685800" y="1031240"/>
            <a:ext cx="2697480" cy="4707890"/>
          </a:xfrm>
          <a:prstGeom prst="rect">
            <a:avLst/>
          </a:prstGeom>
          <a:noFill/>
          <a:ln w="9525">
            <a:noFill/>
          </a:ln>
        </p:spPr>
        <p:txBody>
          <a:bodyPr wrap="square">
            <a:spAutoFit/>
          </a:bodyPr>
          <a:p>
            <a:pPr marL="0" indent="279400" algn="just"/>
            <a:r>
              <a:rPr lang="zh-CN" sz="2000" b="0">
                <a:solidFill>
                  <a:srgbClr val="000000"/>
                </a:solidFill>
                <a:latin typeface="Calibri" panose="020F0502020204030204" pitchFamily="34" charset="0"/>
                <a:ea typeface="宋体" panose="02010600030101010101" pitchFamily="2" charset="-122"/>
              </a:rPr>
              <a:t>布林线由</a:t>
            </a:r>
            <a:r>
              <a:rPr lang="en-US" sz="2000" b="0">
                <a:solidFill>
                  <a:srgbClr val="000000"/>
                </a:solidFill>
                <a:latin typeface="Calibri" panose="020F0502020204030204" pitchFamily="34" charset="0"/>
                <a:ea typeface="宋体" panose="02010600030101010101" pitchFamily="2" charset="-122"/>
              </a:rPr>
              <a:t>John Bollinger</a:t>
            </a:r>
            <a:r>
              <a:rPr lang="zh-CN" sz="2000" b="0">
                <a:solidFill>
                  <a:srgbClr val="000000"/>
                </a:solidFill>
                <a:latin typeface="Calibri" panose="020F0502020204030204" pitchFamily="34" charset="0"/>
                <a:ea typeface="宋体" panose="02010600030101010101" pitchFamily="2" charset="-122"/>
              </a:rPr>
              <a:t>发明，可以用来比较一段时间内价格的水平与波动性。布林线包括三条，中线是典型价格的</a:t>
            </a:r>
            <a:r>
              <a:rPr lang="en-US" sz="2000" b="0">
                <a:solidFill>
                  <a:srgbClr val="000000"/>
                </a:solidFill>
                <a:latin typeface="Calibri" panose="020F0502020204030204" pitchFamily="34" charset="0"/>
                <a:ea typeface="宋体" panose="02010600030101010101" pitchFamily="2" charset="-122"/>
              </a:rPr>
              <a:t>20</a:t>
            </a:r>
            <a:r>
              <a:rPr lang="zh-CN" sz="2000" b="0">
                <a:solidFill>
                  <a:srgbClr val="000000"/>
                </a:solidFill>
                <a:latin typeface="Calibri" panose="020F0502020204030204" pitchFamily="34" charset="0"/>
                <a:ea typeface="宋体" panose="02010600030101010101" pitchFamily="2" charset="-122"/>
              </a:rPr>
              <a:t>天简单移动平均，这里的典型价格指最高</a:t>
            </a:r>
            <a:r>
              <a:rPr lang="en-US" sz="2000" b="0">
                <a:solidFill>
                  <a:srgbClr val="000000"/>
                </a:solidFill>
                <a:latin typeface="Calibri" panose="020F0502020204030204" pitchFamily="34" charset="0"/>
                <a:ea typeface="宋体" panose="02010600030101010101" pitchFamily="2" charset="-122"/>
              </a:rPr>
              <a:t>-</a:t>
            </a:r>
            <a:r>
              <a:rPr lang="zh-CN" sz="2000" b="0">
                <a:solidFill>
                  <a:srgbClr val="000000"/>
                </a:solidFill>
                <a:latin typeface="Calibri" panose="020F0502020204030204" pitchFamily="34" charset="0"/>
                <a:ea typeface="宋体" panose="02010600030101010101" pitchFamily="2" charset="-122"/>
              </a:rPr>
              <a:t>最低</a:t>
            </a:r>
            <a:r>
              <a:rPr lang="en-US" sz="2000" b="0">
                <a:solidFill>
                  <a:srgbClr val="000000"/>
                </a:solidFill>
                <a:latin typeface="Calibri" panose="020F0502020204030204" pitchFamily="34" charset="0"/>
                <a:ea typeface="宋体" panose="02010600030101010101" pitchFamily="2" charset="-122"/>
              </a:rPr>
              <a:t>-</a:t>
            </a:r>
            <a:r>
              <a:rPr lang="zh-CN" sz="2000" b="0">
                <a:solidFill>
                  <a:srgbClr val="000000"/>
                </a:solidFill>
                <a:latin typeface="Calibri" panose="020F0502020204030204" pitchFamily="34" charset="0"/>
                <a:ea typeface="宋体" panose="02010600030101010101" pitchFamily="2" charset="-122"/>
              </a:rPr>
              <a:t>收盘，上下两条线分别是移动平均加上或减去标准差的倍数（一般为</a:t>
            </a:r>
            <a:r>
              <a:rPr lang="en-US" sz="2000" b="0">
                <a:solidFill>
                  <a:srgbClr val="000000"/>
                </a:solidFill>
                <a:latin typeface="Calibri" panose="020F0502020204030204" pitchFamily="34" charset="0"/>
                <a:ea typeface="宋体" panose="02010600030101010101" pitchFamily="2" charset="-122"/>
              </a:rPr>
              <a:t>2</a:t>
            </a:r>
            <a:r>
              <a:rPr lang="zh-CN" sz="2000" b="0">
                <a:solidFill>
                  <a:srgbClr val="000000"/>
                </a:solidFill>
                <a:latin typeface="Calibri" panose="020F0502020204030204" pitchFamily="34" charset="0"/>
                <a:ea typeface="宋体" panose="02010600030101010101" pitchFamily="2" charset="-122"/>
              </a:rPr>
              <a:t>倍）。这里</a:t>
            </a:r>
            <a:r>
              <a:rPr lang="en-US" sz="2000" b="0">
                <a:solidFill>
                  <a:srgbClr val="000000"/>
                </a:solidFill>
                <a:latin typeface="Calibri" panose="020F0502020204030204" pitchFamily="34" charset="0"/>
                <a:ea typeface="宋体" panose="02010600030101010101" pitchFamily="2" charset="-122"/>
              </a:rPr>
              <a:t>dn</a:t>
            </a:r>
            <a:r>
              <a:rPr lang="zh-CN" sz="2000" b="0">
                <a:solidFill>
                  <a:srgbClr val="000000"/>
                </a:solidFill>
                <a:latin typeface="Calibri" panose="020F0502020204030204" pitchFamily="34" charset="0"/>
                <a:ea typeface="宋体" panose="02010600030101010101" pitchFamily="2" charset="-122"/>
              </a:rPr>
              <a:t>表示下线，</a:t>
            </a:r>
            <a:r>
              <a:rPr lang="en-US" sz="2000" b="0">
                <a:solidFill>
                  <a:srgbClr val="000000"/>
                </a:solidFill>
                <a:latin typeface="Calibri" panose="020F0502020204030204" pitchFamily="34" charset="0"/>
                <a:ea typeface="宋体" panose="02010600030101010101" pitchFamily="2" charset="-122"/>
              </a:rPr>
              <a:t>mavg</a:t>
            </a:r>
            <a:r>
              <a:rPr lang="zh-CN" sz="2000" b="0">
                <a:solidFill>
                  <a:srgbClr val="000000"/>
                </a:solidFill>
                <a:latin typeface="Calibri" panose="020F0502020204030204" pitchFamily="34" charset="0"/>
                <a:ea typeface="宋体" panose="02010600030101010101" pitchFamily="2" charset="-122"/>
              </a:rPr>
              <a:t>移动平均线（中线），</a:t>
            </a:r>
            <a:r>
              <a:rPr lang="en-US" sz="2000" b="0">
                <a:solidFill>
                  <a:srgbClr val="000000"/>
                </a:solidFill>
                <a:latin typeface="Calibri" panose="020F0502020204030204" pitchFamily="34" charset="0"/>
                <a:ea typeface="宋体" panose="02010600030101010101" pitchFamily="2" charset="-122"/>
              </a:rPr>
              <a:t>up</a:t>
            </a:r>
            <a:r>
              <a:rPr lang="zh-CN" sz="2000" b="0">
                <a:solidFill>
                  <a:srgbClr val="000000"/>
                </a:solidFill>
                <a:latin typeface="Calibri" panose="020F0502020204030204" pitchFamily="34" charset="0"/>
                <a:ea typeface="宋体" panose="02010600030101010101" pitchFamily="2" charset="-122"/>
              </a:rPr>
              <a:t>上线</a:t>
            </a:r>
            <a:r>
              <a:rPr lang="en-US" sz="2000" b="0">
                <a:solidFill>
                  <a:srgbClr val="000000"/>
                </a:solidFill>
                <a:latin typeface="Calibri" panose="020F0502020204030204" pitchFamily="34" charset="0"/>
                <a:ea typeface="宋体" panose="02010600030101010101" pitchFamily="2" charset="-122"/>
              </a:rPr>
              <a:t> </a:t>
            </a:r>
            <a:r>
              <a:rPr lang="zh-CN" sz="2000" b="0">
                <a:solidFill>
                  <a:srgbClr val="000000"/>
                </a:solidFill>
                <a:latin typeface="Calibri" panose="020F0502020204030204" pitchFamily="34" charset="0"/>
                <a:ea typeface="宋体" panose="02010600030101010101" pitchFamily="2" charset="-122"/>
              </a:rPr>
              <a:t>。</a:t>
            </a:r>
            <a:endParaRPr lang="zh-CN" altLang="en-US" sz="2000" b="0">
              <a:solidFill>
                <a:srgbClr val="000000"/>
              </a:solidFill>
              <a:latin typeface="Calibri" panose="020F0502020204030204" pitchFamily="34" charset="0"/>
              <a:ea typeface="宋体" panose="02010600030101010101" pitchFamily="2" charset="-122"/>
            </a:endParaRPr>
          </a:p>
        </p:txBody>
      </p:sp>
      <p:pic>
        <p:nvPicPr>
          <p:cNvPr id="286" name="图片 286" descr="图5-18"/>
          <p:cNvPicPr>
            <a:picLocks noChangeAspect="1"/>
          </p:cNvPicPr>
          <p:nvPr>
            <p:custDataLst>
              <p:tags r:id="rId2"/>
            </p:custDataLst>
          </p:nvPr>
        </p:nvPicPr>
        <p:blipFill>
          <a:blip r:embed="rId3"/>
          <a:stretch>
            <a:fillRect/>
          </a:stretch>
        </p:blipFill>
        <p:spPr>
          <a:xfrm>
            <a:off x="3352800" y="1031240"/>
            <a:ext cx="5777865" cy="4304665"/>
          </a:xfrm>
          <a:prstGeom prst="rect">
            <a:avLst/>
          </a:prstGeom>
        </p:spPr>
      </p:pic>
    </p:spTree>
  </p:cSld>
  <p:clrMapOvr>
    <a:masterClrMapping/>
  </p:clrMapOvr>
  <p:transition advTm="4286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5.3.2 股票收益计算</a:t>
            </a:r>
            <a:endParaRPr lang="zh-CN" altLang="en-US" sz="2400" b="1">
              <a:solidFill>
                <a:srgbClr val="1D41D5"/>
              </a:solidFill>
              <a:latin typeface="+mj-ea"/>
              <a:ea typeface="+mj-ea"/>
              <a:cs typeface="+mj-ea"/>
            </a:endParaRPr>
          </a:p>
        </p:txBody>
      </p:sp>
      <p:pic>
        <p:nvPicPr>
          <p:cNvPr id="3" name="图片 2"/>
          <p:cNvPicPr>
            <a:picLocks noChangeAspect="1"/>
          </p:cNvPicPr>
          <p:nvPr>
            <p:custDataLst>
              <p:tags r:id="rId2"/>
            </p:custDataLst>
          </p:nvPr>
        </p:nvPicPr>
        <p:blipFill>
          <a:blip r:embed="rId3"/>
          <a:stretch>
            <a:fillRect/>
          </a:stretch>
        </p:blipFill>
        <p:spPr>
          <a:xfrm>
            <a:off x="762000" y="1183640"/>
            <a:ext cx="7920000" cy="2529297"/>
          </a:xfrm>
          <a:prstGeom prst="rect">
            <a:avLst/>
          </a:prstGeom>
        </p:spPr>
      </p:pic>
    </p:spTree>
  </p:cSld>
  <p:clrMapOvr>
    <a:masterClrMapping/>
  </p:clrMapOvr>
  <p:transition advTm="4286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5.3.2.1 每日收益率计算</a:t>
            </a:r>
            <a:endParaRPr lang="zh-CN" altLang="en-US" sz="2400" b="1">
              <a:solidFill>
                <a:srgbClr val="1D41D5"/>
              </a:solidFill>
              <a:latin typeface="+mj-ea"/>
              <a:ea typeface="+mj-ea"/>
              <a:cs typeface="+mj-ea"/>
            </a:endParaRPr>
          </a:p>
        </p:txBody>
      </p:sp>
      <p:sp>
        <p:nvSpPr>
          <p:cNvPr id="100" name="文本框 99"/>
          <p:cNvSpPr txBox="1"/>
          <p:nvPr/>
        </p:nvSpPr>
        <p:spPr>
          <a:xfrm>
            <a:off x="4048760" y="574040"/>
            <a:ext cx="5001260" cy="645160"/>
          </a:xfrm>
          <a:prstGeom prst="rect">
            <a:avLst/>
          </a:prstGeom>
          <a:noFill/>
          <a:ln w="9525">
            <a:noFill/>
          </a:ln>
        </p:spPr>
        <p:txBody>
          <a:bodyPr wrap="square">
            <a:spAutoFit/>
          </a:bodyPr>
          <a:p>
            <a:pPr marL="0" indent="266700" algn="l"/>
            <a:r>
              <a:rPr lang="zh-CN" sz="1800" b="0">
                <a:solidFill>
                  <a:srgbClr val="000000"/>
                </a:solidFill>
                <a:latin typeface="Calibri" panose="020F0502020204030204" pitchFamily="34" charset="0"/>
                <a:ea typeface="宋体" panose="02010600030101010101" pitchFamily="2" charset="-122"/>
              </a:rPr>
              <a:t>从日期数据中分解出年份和月份，并根据收盘价计算每日收益率。</a:t>
            </a:r>
            <a:endParaRPr lang="zh-CN" altLang="en-US" sz="1800" b="0">
              <a:solidFill>
                <a:srgbClr val="000000"/>
              </a:solidFill>
              <a:latin typeface="Calibri" panose="020F0502020204030204" pitchFamily="34" charset="0"/>
              <a:ea typeface="宋体" panose="02010600030101010101" pitchFamily="2" charset="-122"/>
            </a:endParaRPr>
          </a:p>
        </p:txBody>
      </p:sp>
      <p:pic>
        <p:nvPicPr>
          <p:cNvPr id="49" name="图片 49" descr="图5-19"/>
          <p:cNvPicPr>
            <a:picLocks noChangeAspect="1"/>
          </p:cNvPicPr>
          <p:nvPr>
            <p:custDataLst>
              <p:tags r:id="rId2"/>
            </p:custDataLst>
          </p:nvPr>
        </p:nvPicPr>
        <p:blipFill>
          <a:blip r:embed="rId3"/>
          <a:stretch>
            <a:fillRect/>
          </a:stretch>
        </p:blipFill>
        <p:spPr>
          <a:xfrm>
            <a:off x="1676400" y="1259523"/>
            <a:ext cx="6306253" cy="4320000"/>
          </a:xfrm>
          <a:prstGeom prst="rect">
            <a:avLst/>
          </a:prstGeom>
        </p:spPr>
      </p:pic>
    </p:spTree>
  </p:cSld>
  <p:clrMapOvr>
    <a:masterClrMapping/>
  </p:clrMapOvr>
  <p:transition advTm="4286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5.3.2.2 年度收益率计算</a:t>
            </a:r>
            <a:endParaRPr lang="zh-CN" altLang="en-US" sz="2400" b="1">
              <a:solidFill>
                <a:srgbClr val="1D41D5"/>
              </a:solidFill>
              <a:latin typeface="+mj-ea"/>
              <a:ea typeface="+mj-ea"/>
              <a:cs typeface="+mj-ea"/>
            </a:endParaRPr>
          </a:p>
        </p:txBody>
      </p:sp>
      <p:sp>
        <p:nvSpPr>
          <p:cNvPr id="100" name="文本框 99"/>
          <p:cNvSpPr txBox="1"/>
          <p:nvPr/>
        </p:nvSpPr>
        <p:spPr>
          <a:xfrm>
            <a:off x="4048760" y="574040"/>
            <a:ext cx="5001260" cy="645160"/>
          </a:xfrm>
          <a:prstGeom prst="rect">
            <a:avLst/>
          </a:prstGeom>
          <a:noFill/>
          <a:ln w="9525">
            <a:noFill/>
          </a:ln>
        </p:spPr>
        <p:txBody>
          <a:bodyPr wrap="square">
            <a:spAutoFit/>
          </a:bodyPr>
          <a:p>
            <a:pPr marL="0" indent="266700" algn="l"/>
            <a:r>
              <a:rPr lang="zh-CN" sz="1800" b="0">
                <a:solidFill>
                  <a:srgbClr val="000000"/>
                </a:solidFill>
                <a:latin typeface="Calibri" panose="020F0502020204030204" pitchFamily="34" charset="0"/>
                <a:ea typeface="宋体" panose="02010600030101010101" pitchFamily="2" charset="-122"/>
              </a:rPr>
              <a:t>   这是根据年度指标算出的每年股票平均收益率（可分别计算收益率和对数收益率的平均值）。</a:t>
            </a:r>
            <a:endParaRPr lang="zh-CN" sz="1800" b="0">
              <a:solidFill>
                <a:srgbClr val="000000"/>
              </a:solidFill>
              <a:latin typeface="Calibri" panose="020F0502020204030204" pitchFamily="34" charset="0"/>
              <a:ea typeface="宋体" panose="02010600030101010101" pitchFamily="2" charset="-122"/>
            </a:endParaRPr>
          </a:p>
        </p:txBody>
      </p:sp>
      <p:pic>
        <p:nvPicPr>
          <p:cNvPr id="78" name="图片 78" descr="图5-20"/>
          <p:cNvPicPr>
            <a:picLocks noChangeAspect="1"/>
          </p:cNvPicPr>
          <p:nvPr>
            <p:custDataLst>
              <p:tags r:id="rId2"/>
            </p:custDataLst>
          </p:nvPr>
        </p:nvPicPr>
        <p:blipFill>
          <a:blip r:embed="rId3"/>
          <a:stretch>
            <a:fillRect/>
          </a:stretch>
        </p:blipFill>
        <p:spPr>
          <a:xfrm>
            <a:off x="685800" y="1294130"/>
            <a:ext cx="8338185" cy="3409950"/>
          </a:xfrm>
          <a:prstGeom prst="rect">
            <a:avLst/>
          </a:prstGeom>
        </p:spPr>
      </p:pic>
    </p:spTree>
  </p:cSld>
  <p:clrMapOvr>
    <a:masterClrMapping/>
  </p:clrMapOvr>
  <p:transition advTm="4286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5.3.2.3 月度收益率计算</a:t>
            </a:r>
            <a:endParaRPr lang="zh-CN" altLang="en-US" sz="2400" b="1">
              <a:solidFill>
                <a:srgbClr val="1D41D5"/>
              </a:solidFill>
              <a:latin typeface="+mj-ea"/>
              <a:ea typeface="+mj-ea"/>
              <a:cs typeface="+mj-ea"/>
            </a:endParaRPr>
          </a:p>
        </p:txBody>
      </p:sp>
      <p:pic>
        <p:nvPicPr>
          <p:cNvPr id="289" name="图片 289" descr="图5-21"/>
          <p:cNvPicPr>
            <a:picLocks noChangeAspect="1"/>
          </p:cNvPicPr>
          <p:nvPr>
            <p:custDataLst>
              <p:tags r:id="rId2"/>
            </p:custDataLst>
          </p:nvPr>
        </p:nvPicPr>
        <p:blipFill>
          <a:blip r:embed="rId3"/>
          <a:stretch>
            <a:fillRect/>
          </a:stretch>
        </p:blipFill>
        <p:spPr>
          <a:xfrm>
            <a:off x="1524000" y="1051560"/>
            <a:ext cx="6323330" cy="4568825"/>
          </a:xfrm>
          <a:prstGeom prst="rect">
            <a:avLst/>
          </a:prstGeom>
        </p:spPr>
      </p:pic>
    </p:spTree>
  </p:cSld>
  <p:clrMapOvr>
    <a:masterClrMapping/>
  </p:clrMapOvr>
  <p:transition advTm="4286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5.3 财经数据量化分析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5.3.2.3 月度收益率计算</a:t>
            </a:r>
            <a:endParaRPr lang="zh-CN" altLang="en-US" sz="2400" b="1">
              <a:solidFill>
                <a:srgbClr val="1D41D5"/>
              </a:solidFill>
              <a:latin typeface="+mj-ea"/>
              <a:ea typeface="+mj-ea"/>
              <a:cs typeface="+mj-ea"/>
            </a:endParaRPr>
          </a:p>
        </p:txBody>
      </p:sp>
      <p:pic>
        <p:nvPicPr>
          <p:cNvPr id="290" name="图片 290" descr="图5-22"/>
          <p:cNvPicPr>
            <a:picLocks noChangeAspect="1"/>
          </p:cNvPicPr>
          <p:nvPr>
            <p:custDataLst>
              <p:tags r:id="rId2"/>
            </p:custDataLst>
          </p:nvPr>
        </p:nvPicPr>
        <p:blipFill>
          <a:blip r:embed="rId3"/>
          <a:stretch>
            <a:fillRect/>
          </a:stretch>
        </p:blipFill>
        <p:spPr>
          <a:xfrm>
            <a:off x="762000" y="1107440"/>
            <a:ext cx="7985125" cy="4489450"/>
          </a:xfrm>
          <a:prstGeom prst="rect">
            <a:avLst/>
          </a:prstGeom>
        </p:spPr>
      </p:pic>
    </p:spTree>
  </p:cSld>
  <p:clrMapOvr>
    <a:masterClrMapping/>
  </p:clrMapOvr>
  <p:transition advTm="4286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案例练习5</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pic>
        <p:nvPicPr>
          <p:cNvPr id="3" name="图片 2"/>
          <p:cNvPicPr>
            <a:picLocks noChangeAspect="1"/>
          </p:cNvPicPr>
          <p:nvPr>
            <p:custDataLst>
              <p:tags r:id="rId1"/>
            </p:custDataLst>
          </p:nvPr>
        </p:nvPicPr>
        <p:blipFill>
          <a:blip r:embed="rId2"/>
          <a:stretch>
            <a:fillRect/>
          </a:stretch>
        </p:blipFill>
        <p:spPr>
          <a:xfrm>
            <a:off x="838200" y="650240"/>
            <a:ext cx="7905750" cy="198628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972185" y="2860040"/>
            <a:ext cx="7920000" cy="654668"/>
          </a:xfrm>
          <a:prstGeom prst="rect">
            <a:avLst/>
          </a:prstGeom>
        </p:spPr>
      </p:pic>
    </p:spTree>
  </p:cSld>
  <p:clrMapOvr>
    <a:masterClrMapping/>
  </p:clrMapOvr>
  <p:transition advTm="4286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案例练习5</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pic>
        <p:nvPicPr>
          <p:cNvPr id="2" name="图片 1"/>
          <p:cNvPicPr>
            <a:picLocks noChangeAspect="1"/>
          </p:cNvPicPr>
          <p:nvPr>
            <p:custDataLst>
              <p:tags r:id="rId1"/>
            </p:custDataLst>
          </p:nvPr>
        </p:nvPicPr>
        <p:blipFill>
          <a:blip r:embed="rId2"/>
          <a:stretch>
            <a:fillRect/>
          </a:stretch>
        </p:blipFill>
        <p:spPr>
          <a:xfrm>
            <a:off x="838200" y="985520"/>
            <a:ext cx="7934325" cy="3748405"/>
          </a:xfrm>
          <a:prstGeom prst="rect">
            <a:avLst/>
          </a:prstGeom>
        </p:spPr>
      </p:pic>
    </p:spTree>
  </p:cSld>
  <p:clrMapOvr>
    <a:masterClrMapping/>
  </p:clrMapOvr>
  <p:transition advTm="4286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案例练习5</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pic>
        <p:nvPicPr>
          <p:cNvPr id="3" name="图片 2"/>
          <p:cNvPicPr>
            <a:picLocks noChangeAspect="1"/>
          </p:cNvPicPr>
          <p:nvPr>
            <p:custDataLst>
              <p:tags r:id="rId1"/>
            </p:custDataLst>
          </p:nvPr>
        </p:nvPicPr>
        <p:blipFill>
          <a:blip r:embed="rId2"/>
          <a:stretch>
            <a:fillRect/>
          </a:stretch>
        </p:blipFill>
        <p:spPr>
          <a:xfrm>
            <a:off x="762000" y="574040"/>
            <a:ext cx="8300085" cy="350393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838200" y="4003040"/>
            <a:ext cx="8119745" cy="1038860"/>
          </a:xfrm>
          <a:prstGeom prst="rect">
            <a:avLst/>
          </a:prstGeom>
        </p:spPr>
      </p:pic>
    </p:spTree>
  </p:cSld>
  <p:clrMapOvr>
    <a:masterClrMapping/>
  </p:clrMapOvr>
  <p:transition advTm="4286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5.1 动态数列分析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5.1.2 动态数列的分析</a:t>
            </a:r>
            <a:endParaRPr lang="zh-CN" altLang="en-US" sz="2400" b="1">
              <a:solidFill>
                <a:srgbClr val="1D41D5"/>
              </a:solidFill>
              <a:latin typeface="+mj-ea"/>
              <a:ea typeface="+mj-ea"/>
              <a:cs typeface="+mj-ea"/>
            </a:endParaRPr>
          </a:p>
        </p:txBody>
      </p:sp>
      <p:pic>
        <p:nvPicPr>
          <p:cNvPr id="3" name="图片 2"/>
          <p:cNvPicPr>
            <a:picLocks noChangeAspect="1"/>
          </p:cNvPicPr>
          <p:nvPr>
            <p:custDataLst>
              <p:tags r:id="rId2"/>
            </p:custDataLst>
          </p:nvPr>
        </p:nvPicPr>
        <p:blipFill>
          <a:blip r:embed="rId3"/>
          <a:stretch>
            <a:fillRect/>
          </a:stretch>
        </p:blipFill>
        <p:spPr>
          <a:xfrm>
            <a:off x="762000" y="1031240"/>
            <a:ext cx="7920000" cy="2572126"/>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975360" y="3774440"/>
            <a:ext cx="7920000" cy="580877"/>
          </a:xfrm>
          <a:prstGeom prst="rect">
            <a:avLst/>
          </a:prstGeom>
        </p:spPr>
      </p:pic>
    </p:spTree>
  </p:cSld>
  <p:clrMapOvr>
    <a:masterClrMapping/>
  </p:clrMapOvr>
  <p:transition advTm="4286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5.1 动态数列分析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5.1.2 动态数列的分析</a:t>
            </a:r>
            <a:endParaRPr lang="zh-CN" altLang="en-US" sz="2400" b="1">
              <a:solidFill>
                <a:srgbClr val="1D41D5"/>
              </a:solidFill>
              <a:latin typeface="+mj-ea"/>
              <a:ea typeface="+mj-ea"/>
              <a:cs typeface="+mj-ea"/>
            </a:endParaRPr>
          </a:p>
        </p:txBody>
      </p:sp>
      <p:pic>
        <p:nvPicPr>
          <p:cNvPr id="5" name="图片 4"/>
          <p:cNvPicPr>
            <a:picLocks noChangeAspect="1"/>
          </p:cNvPicPr>
          <p:nvPr>
            <p:custDataLst>
              <p:tags r:id="rId2"/>
            </p:custDataLst>
          </p:nvPr>
        </p:nvPicPr>
        <p:blipFill>
          <a:blip r:embed="rId3"/>
          <a:stretch>
            <a:fillRect/>
          </a:stretch>
        </p:blipFill>
        <p:spPr>
          <a:xfrm>
            <a:off x="762000" y="1488440"/>
            <a:ext cx="8280000" cy="2577948"/>
          </a:xfrm>
          <a:prstGeom prst="rect">
            <a:avLst/>
          </a:prstGeom>
        </p:spPr>
      </p:pic>
    </p:spTree>
  </p:cSld>
  <p:clrMapOvr>
    <a:masterClrMapping/>
  </p:clrMapOvr>
  <p:transition advTm="4286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5.1 动态数列分析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5.1.2 动态数列的分析</a:t>
            </a:r>
            <a:endParaRPr lang="zh-CN" altLang="en-US" sz="2400" b="1">
              <a:solidFill>
                <a:srgbClr val="1D41D5"/>
              </a:solidFill>
              <a:latin typeface="+mj-ea"/>
              <a:ea typeface="+mj-ea"/>
              <a:cs typeface="+mj-ea"/>
            </a:endParaRPr>
          </a:p>
          <a:p>
            <a:pPr algn="l">
              <a:lnSpc>
                <a:spcPct val="150000"/>
              </a:lnSpc>
            </a:pPr>
            <a:r>
              <a:rPr lang="zh-CN" altLang="en-US" sz="2400" b="1">
                <a:solidFill>
                  <a:srgbClr val="1D41D5"/>
                </a:solidFill>
                <a:latin typeface="+mj-ea"/>
                <a:ea typeface="+mj-ea"/>
                <a:cs typeface="+mj-ea"/>
              </a:rPr>
              <a:t>5.1.2.2 绝对动态数列</a:t>
            </a:r>
            <a:endParaRPr lang="zh-CN" altLang="en-US" sz="2400" b="1">
              <a:solidFill>
                <a:srgbClr val="1D41D5"/>
              </a:solidFill>
              <a:latin typeface="+mj-ea"/>
              <a:ea typeface="+mj-ea"/>
              <a:cs typeface="+mj-ea"/>
            </a:endParaRPr>
          </a:p>
        </p:txBody>
      </p:sp>
      <p:pic>
        <p:nvPicPr>
          <p:cNvPr id="3" name="图片 2"/>
          <p:cNvPicPr>
            <a:picLocks noChangeAspect="1"/>
          </p:cNvPicPr>
          <p:nvPr>
            <p:custDataLst>
              <p:tags r:id="rId2"/>
            </p:custDataLst>
          </p:nvPr>
        </p:nvPicPr>
        <p:blipFill>
          <a:blip r:embed="rId3"/>
          <a:stretch>
            <a:fillRect/>
          </a:stretch>
        </p:blipFill>
        <p:spPr>
          <a:xfrm>
            <a:off x="762000" y="1640840"/>
            <a:ext cx="8280000" cy="3665217"/>
          </a:xfrm>
          <a:prstGeom prst="rect">
            <a:avLst/>
          </a:prstGeom>
        </p:spPr>
      </p:pic>
    </p:spTree>
  </p:cSld>
  <p:clrMapOvr>
    <a:masterClrMapping/>
  </p:clrMapOvr>
  <p:transition advTm="4286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5.1 动态数列分析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lvl="0" algn="ct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5.1.2 动态数列的分析</a:t>
            </a:r>
            <a:endParaRPr lang="zh-CN" altLang="en-US" sz="2400" b="1">
              <a:solidFill>
                <a:srgbClr val="1D41D5"/>
              </a:solidFill>
              <a:latin typeface="+mj-ea"/>
              <a:ea typeface="+mj-ea"/>
              <a:cs typeface="+mj-ea"/>
            </a:endParaRPr>
          </a:p>
          <a:p>
            <a:pPr algn="l">
              <a:lnSpc>
                <a:spcPct val="150000"/>
              </a:lnSpc>
            </a:pPr>
            <a:r>
              <a:rPr lang="zh-CN" altLang="en-US" sz="2400" b="1">
                <a:solidFill>
                  <a:srgbClr val="1D41D5"/>
                </a:solidFill>
                <a:latin typeface="+mj-ea"/>
                <a:ea typeface="+mj-ea"/>
                <a:cs typeface="+mj-ea"/>
              </a:rPr>
              <a:t>5.1.2.3 相对动态数列</a:t>
            </a:r>
            <a:endParaRPr lang="zh-CN" altLang="en-US" sz="2400" b="1">
              <a:solidFill>
                <a:srgbClr val="1D41D5"/>
              </a:solidFill>
              <a:latin typeface="+mj-ea"/>
              <a:ea typeface="+mj-ea"/>
              <a:cs typeface="+mj-ea"/>
            </a:endParaRPr>
          </a:p>
        </p:txBody>
      </p:sp>
      <p:pic>
        <p:nvPicPr>
          <p:cNvPr id="4" name="图片 3"/>
          <p:cNvPicPr>
            <a:picLocks noChangeAspect="1"/>
          </p:cNvPicPr>
          <p:nvPr>
            <p:custDataLst>
              <p:tags r:id="rId2"/>
            </p:custDataLst>
          </p:nvPr>
        </p:nvPicPr>
        <p:blipFill>
          <a:blip r:embed="rId3"/>
          <a:stretch>
            <a:fillRect/>
          </a:stretch>
        </p:blipFill>
        <p:spPr>
          <a:xfrm>
            <a:off x="762000" y="1717040"/>
            <a:ext cx="8280000" cy="3338324"/>
          </a:xfrm>
          <a:prstGeom prst="rect">
            <a:avLst/>
          </a:prstGeom>
        </p:spPr>
      </p:pic>
    </p:spTree>
  </p:cSld>
  <p:clrMapOvr>
    <a:masterClrMapping/>
  </p:clrMapOvr>
  <p:transition advTm="4286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5360" y="99060"/>
            <a:ext cx="5864860" cy="400050"/>
          </a:xfrm>
        </p:spPr>
        <p:txBody>
          <a:bodyPr>
            <a:scene3d>
              <a:camera prst="orthographicFront"/>
              <a:lightRig rig="threePt" dir="t"/>
            </a:scene3d>
          </a:bodyPr>
          <a:lstStyle/>
          <a:p>
            <a:r>
              <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rPr>
              <a:t>5.1 动态数列分析</a:t>
            </a:r>
            <a:endParaRPr sz="4000" dirty="0" smtClean="0">
              <a:solidFill>
                <a:srgbClr val="FF6600"/>
              </a:solidFill>
              <a:effectLst>
                <a:outerShdw blurRad="38100" dist="19050" dir="2700000" algn="tl" rotWithShape="0">
                  <a:schemeClr val="dk1">
                    <a:alpha val="40000"/>
                  </a:schemeClr>
                </a:outerShdw>
              </a:effectLst>
              <a:ea typeface="隶书" panose="02010509060101010101" pitchFamily="49" charset="-122"/>
              <a:cs typeface="+mj-lt"/>
            </a:endParaRPr>
          </a:p>
        </p:txBody>
      </p:sp>
      <p:sp>
        <p:nvSpPr>
          <p:cNvPr id="23555" name="TextBox 6"/>
          <p:cNvSpPr txBox="1">
            <a:spLocks noChangeArrowheads="1"/>
          </p:cNvSpPr>
          <p:nvPr/>
        </p:nvSpPr>
        <p:spPr bwMode="auto">
          <a:xfrm>
            <a:off x="0" y="726440"/>
            <a:ext cx="641350" cy="4523105"/>
          </a:xfrm>
          <a:prstGeom prst="rect">
            <a:avLst/>
          </a:prstGeom>
          <a:noFill/>
          <a:ln w="9525">
            <a:noFill/>
            <a:miter lim="800000"/>
          </a:ln>
        </p:spPr>
        <p:txBody>
          <a:bodyPr wrap="square">
            <a:spAutoFit/>
          </a:bodyPr>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第</a:t>
            </a:r>
            <a:r>
              <a:rPr lang="en-US" sz="2400">
                <a:solidFill>
                  <a:srgbClr val="CCFF33"/>
                </a:solidFill>
                <a:latin typeface="华文新魏" panose="02010800040101010101" charset="-122"/>
                <a:ea typeface="华文新魏" panose="02010800040101010101" charset="-122"/>
                <a:cs typeface="华文新魏" panose="02010800040101010101" charset="-122"/>
                <a:sym typeface="+mn-ea"/>
              </a:rPr>
              <a:t>5</a:t>
            </a:r>
            <a:r>
              <a:rPr sz="2400">
                <a:solidFill>
                  <a:srgbClr val="CCFF33"/>
                </a:solidFill>
                <a:latin typeface="华文新魏" panose="02010800040101010101" charset="-122"/>
                <a:ea typeface="华文新魏" panose="02010800040101010101" charset="-122"/>
                <a:cs typeface="华文新魏" panose="02010800040101010101" charset="-122"/>
                <a:sym typeface="+mn-ea"/>
              </a:rPr>
              <a:t>章</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a:p>
            <a:pPr>
              <a:buClrTx/>
              <a:buSzTx/>
              <a:buFontTx/>
            </a:pPr>
            <a:r>
              <a:rPr sz="2400">
                <a:solidFill>
                  <a:srgbClr val="CCFF33"/>
                </a:solidFill>
                <a:latin typeface="华文新魏" panose="02010800040101010101" charset="-122"/>
                <a:ea typeface="华文新魏" panose="02010800040101010101" charset="-122"/>
                <a:cs typeface="华文新魏" panose="02010800040101010101" charset="-122"/>
                <a:sym typeface="+mn-ea"/>
              </a:rPr>
              <a:t>时间序列预测技术</a:t>
            </a:r>
            <a:endParaRPr sz="2400">
              <a:solidFill>
                <a:srgbClr val="CCFF33"/>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custDataLst>
              <p:tags r:id="rId1"/>
            </p:custDataLst>
          </p:nvPr>
        </p:nvSpPr>
        <p:spPr>
          <a:xfrm>
            <a:off x="685800" y="421640"/>
            <a:ext cx="5865495" cy="1257935"/>
          </a:xfrm>
          <a:prstGeom prst="rect">
            <a:avLst/>
          </a:prstGeom>
          <a:noFill/>
        </p:spPr>
        <p:txBody>
          <a:bodyPr wrap="square" rtlCol="0" anchor="t">
            <a:noAutofit/>
          </a:bodyPr>
          <a:p>
            <a:pPr algn="l">
              <a:lnSpc>
                <a:spcPct val="150000"/>
              </a:lnSpc>
            </a:pPr>
            <a:r>
              <a:rPr lang="zh-CN" altLang="en-US" sz="2400" b="1">
                <a:solidFill>
                  <a:srgbClr val="1D41D5"/>
                </a:solidFill>
                <a:latin typeface="+mj-ea"/>
                <a:ea typeface="+mj-ea"/>
                <a:cs typeface="+mj-ea"/>
              </a:rPr>
              <a:t>5.1.2.3 相对动态数列</a:t>
            </a:r>
            <a:endParaRPr lang="zh-CN" altLang="en-US" sz="2400" b="1">
              <a:solidFill>
                <a:srgbClr val="1D41D5"/>
              </a:solidFill>
              <a:latin typeface="+mj-ea"/>
              <a:ea typeface="+mj-ea"/>
              <a:cs typeface="+mj-ea"/>
            </a:endParaRPr>
          </a:p>
        </p:txBody>
      </p:sp>
      <p:pic>
        <p:nvPicPr>
          <p:cNvPr id="3" name="图片 2"/>
          <p:cNvPicPr>
            <a:picLocks noChangeAspect="1"/>
          </p:cNvPicPr>
          <p:nvPr>
            <p:custDataLst>
              <p:tags r:id="rId2"/>
            </p:custDataLst>
          </p:nvPr>
        </p:nvPicPr>
        <p:blipFill>
          <a:blip r:embed="rId3"/>
          <a:stretch>
            <a:fillRect/>
          </a:stretch>
        </p:blipFill>
        <p:spPr>
          <a:xfrm>
            <a:off x="3962400" y="650240"/>
            <a:ext cx="3470613" cy="360000"/>
          </a:xfrm>
          <a:prstGeom prst="rect">
            <a:avLst/>
          </a:prstGeom>
        </p:spPr>
      </p:pic>
      <p:pic>
        <p:nvPicPr>
          <p:cNvPr id="266" name="图片 266" descr="图5-2"/>
          <p:cNvPicPr>
            <a:picLocks noChangeAspect="1"/>
          </p:cNvPicPr>
          <p:nvPr>
            <p:custDataLst>
              <p:tags r:id="rId4"/>
            </p:custDataLst>
          </p:nvPr>
        </p:nvPicPr>
        <p:blipFill>
          <a:blip r:embed="rId5"/>
          <a:stretch>
            <a:fillRect/>
          </a:stretch>
        </p:blipFill>
        <p:spPr>
          <a:xfrm>
            <a:off x="2971800" y="1010285"/>
            <a:ext cx="5869940" cy="4667885"/>
          </a:xfrm>
          <a:prstGeom prst="rect">
            <a:avLst/>
          </a:prstGeom>
        </p:spPr>
      </p:pic>
      <p:sp>
        <p:nvSpPr>
          <p:cNvPr id="100" name="文本框 99"/>
          <p:cNvSpPr txBox="1"/>
          <p:nvPr/>
        </p:nvSpPr>
        <p:spPr>
          <a:xfrm>
            <a:off x="685800" y="1336040"/>
            <a:ext cx="2039620" cy="3415030"/>
          </a:xfrm>
          <a:prstGeom prst="rect">
            <a:avLst/>
          </a:prstGeom>
          <a:noFill/>
          <a:ln w="9525">
            <a:noFill/>
          </a:ln>
        </p:spPr>
        <p:txBody>
          <a:bodyPr wrap="square">
            <a:spAutoFit/>
          </a:bodyPr>
          <a:p>
            <a:pPr marL="0" indent="0" algn="just"/>
            <a:r>
              <a:rPr lang="zh-CN" sz="2400" b="0">
                <a:solidFill>
                  <a:srgbClr val="000000"/>
                </a:solidFill>
                <a:latin typeface="Times New Roman" panose="02020603050405020304" charset="0"/>
                <a:ea typeface="宋体" panose="02010600030101010101" pitchFamily="2" charset="-122"/>
              </a:rPr>
              <a:t>这里第一列通常为时间，第二列为对应的取值，第三列为定基数，第四列为环基数，第五列为定基比，第六列为环基比。</a:t>
            </a:r>
            <a:endParaRPr lang="zh-CN" altLang="en-US" sz="2400" b="0">
              <a:solidFill>
                <a:srgbClr val="000000"/>
              </a:solidFill>
              <a:latin typeface="Times New Roman" panose="02020603050405020304" charset="0"/>
              <a:ea typeface="宋体" panose="02010600030101010101" pitchFamily="2" charset="-122"/>
            </a:endParaRPr>
          </a:p>
        </p:txBody>
      </p:sp>
    </p:spTree>
  </p:cSld>
  <p:clrMapOvr>
    <a:masterClrMapping/>
  </p:clrMapOvr>
  <p:transition advTm="42860"/>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COMMONDATA" val="eyJoZGlkIjoiMWI5Yjk2ZWU3ZWVjZDA0MjA3ZDk4ZWUwMWVjY2M2YmMifQ=="/>
  <p:tag name="KSO_WPP_MARK_KEY" val="764a9461-20e9-4eb6-8a46-14a88037355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中宋"/>
        <a:cs typeface=""/>
      </a:majorFont>
      <a:minorFont>
        <a:latin typeface="Arial"/>
        <a:ea typeface="宋体"/>
        <a:cs typeface=""/>
      </a:minorFont>
    </a:fontScheme>
    <a:fmtScheme name="顶峰">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3021</Words>
  <Application>WPS 演示</Application>
  <PresentationFormat>全屏显示(4:3)</PresentationFormat>
  <Paragraphs>400</Paragraphs>
  <Slides>48</Slides>
  <Notes>10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48</vt:i4>
      </vt:variant>
    </vt:vector>
  </HeadingPairs>
  <TitlesOfParts>
    <vt:vector size="62" baseType="lpstr">
      <vt:lpstr>Arial</vt:lpstr>
      <vt:lpstr>宋体</vt:lpstr>
      <vt:lpstr>Wingdings</vt:lpstr>
      <vt:lpstr>华文中宋</vt:lpstr>
      <vt:lpstr>微软雅黑</vt:lpstr>
      <vt:lpstr>楷体</vt:lpstr>
      <vt:lpstr>华文隶书</vt:lpstr>
      <vt:lpstr>华文楷体</vt:lpstr>
      <vt:lpstr>华文新魏</vt:lpstr>
      <vt:lpstr>Calibri</vt:lpstr>
      <vt:lpstr>隶书</vt:lpstr>
      <vt:lpstr>Times New Roman</vt:lpstr>
      <vt:lpstr>Arial Unicode MS</vt:lpstr>
      <vt:lpstr>默认设计模板</vt:lpstr>
      <vt:lpstr>PowerPoint 演示文稿</vt:lpstr>
      <vt:lpstr>本章思维导图</vt:lpstr>
      <vt:lpstr>5.1 动态数列分析</vt:lpstr>
      <vt:lpstr>5.1 动态数列分析</vt:lpstr>
      <vt:lpstr>5.1 动态数列分析</vt:lpstr>
      <vt:lpstr>5.1 动态数列分析</vt:lpstr>
      <vt:lpstr>5.1 动态数列分析</vt:lpstr>
      <vt:lpstr>5.1 动态数列分析</vt:lpstr>
      <vt:lpstr>5.1 动态数列分析</vt:lpstr>
      <vt:lpstr>5.1 动态数列分析</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5.2 时间序列模型</vt:lpstr>
      <vt:lpstr>5.3 财经数据量化分析</vt:lpstr>
      <vt:lpstr>5.3 财经数据量化分析</vt:lpstr>
      <vt:lpstr>5.3 财经数据量化分析</vt:lpstr>
      <vt:lpstr>5.3 财经数据量化分析</vt:lpstr>
      <vt:lpstr>5.3 财经数据量化分析</vt:lpstr>
      <vt:lpstr>5.3 财经数据量化分析</vt:lpstr>
      <vt:lpstr>5.3 财经数据量化分析</vt:lpstr>
      <vt:lpstr>5.3 财经数据量化分析</vt:lpstr>
      <vt:lpstr>5.3 财经数据量化分析</vt:lpstr>
      <vt:lpstr>5.3 财经数据量化分析</vt:lpstr>
      <vt:lpstr>5.3 财经数据量化分析</vt:lpstr>
      <vt:lpstr>5.3 财经数据量化分析</vt:lpstr>
      <vt:lpstr>5.3 财经数据量化分析</vt:lpstr>
      <vt:lpstr>5.3 财经数据量化分析</vt:lpstr>
      <vt:lpstr>5.3 财经数据量化分析</vt:lpstr>
      <vt:lpstr>案例练习5</vt:lpstr>
      <vt:lpstr>案例练习5</vt:lpstr>
      <vt:lpstr>案例练习5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ws</cp:lastModifiedBy>
  <cp:revision>1146</cp:revision>
  <cp:lastPrinted>2113-01-01T00:00:00Z</cp:lastPrinted>
  <dcterms:created xsi:type="dcterms:W3CDTF">2113-01-01T00:00:00Z</dcterms:created>
  <dcterms:modified xsi:type="dcterms:W3CDTF">2023-09-16T12:44:39Z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RubyTemplateID">
    <vt:lpwstr>8</vt:lpwstr>
  </property>
  <property fmtid="{D5CDD505-2E9C-101B-9397-08002B2CF9AE}" pid="4" name="KSOProductBuildVer">
    <vt:lpwstr>2052-12.1.0.15374</vt:lpwstr>
  </property>
  <property fmtid="{D5CDD505-2E9C-101B-9397-08002B2CF9AE}" pid="5" name="ICV">
    <vt:lpwstr>98638067307B4AAD8C7225CF6CC1642E</vt:lpwstr>
  </property>
</Properties>
</file>